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8"/>
  </p:notesMasterIdLst>
  <p:sldIdLst>
    <p:sldId id="295" r:id="rId2"/>
    <p:sldId id="298" r:id="rId3"/>
    <p:sldId id="305" r:id="rId4"/>
    <p:sldId id="306" r:id="rId5"/>
    <p:sldId id="296" r:id="rId6"/>
    <p:sldId id="310" r:id="rId7"/>
  </p:sldIdLst>
  <p:sldSz cx="9144000" cy="5143500" type="screen16x9"/>
  <p:notesSz cx="6858000" cy="9144000"/>
  <p:embeddedFontLst>
    <p:embeddedFont>
      <p:font typeface="Calibri" panose="020F0502020204030204" pitchFamily="34" charset="0"/>
      <p:regular r:id="rId9"/>
      <p:bold r:id="rId10"/>
      <p:italic r:id="rId11"/>
      <p:boldItalic r:id="rId12"/>
    </p:embeddedFont>
    <p:embeddedFont>
      <p:font typeface="Century Gothic" panose="020B0502020202020204" pitchFamily="3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CEF5FE"/>
    <a:srgbClr val="1DB0E4"/>
    <a:srgbClr val="00717D"/>
    <a:srgbClr val="0085B4"/>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87149" autoAdjust="0"/>
  </p:normalViewPr>
  <p:slideViewPr>
    <p:cSldViewPr snapToGrid="0" snapToObjects="1">
      <p:cViewPr varScale="1">
        <p:scale>
          <a:sx n="85" d="100"/>
          <a:sy n="85" d="100"/>
        </p:scale>
        <p:origin x="6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black and white landscapes of an introvert, a shy speaker, a lost professional, and an idle mind need to be illuminated with the </a:t>
            </a:r>
            <a:r>
              <a:rPr lang="en-IN" dirty="0" err="1"/>
              <a:t>colors</a:t>
            </a:r>
            <a:r>
              <a:rPr lang="en-IN" dirty="0"/>
              <a:t> of hope, and the wisdom of crowds</a:t>
            </a:r>
          </a:p>
          <a:p>
            <a:endParaRPr lang="en-IN" dirty="0"/>
          </a:p>
          <a:p>
            <a:r>
              <a:rPr lang="en-IN" dirty="0"/>
              <a:t>Networking has become an inherent part of our lives. Humans thrive and learn through conversations. …and a conversation is much more significant than what a Tweet or Instagram post can capture. A conversation is about the emotion, the body language, and the relationships we form through meaningful interactions. </a:t>
            </a:r>
          </a:p>
          <a:p>
            <a:r>
              <a:rPr lang="en-IN" dirty="0"/>
              <a:t>The pandemic has furthermore accentuated and has yet again reminded us the importance of physical connections. </a:t>
            </a:r>
          </a:p>
          <a:p>
            <a:endParaRPr lang="en-IN" dirty="0"/>
          </a:p>
          <a:p>
            <a:r>
              <a:rPr lang="en-IN" dirty="0"/>
              <a:t>It is all about hearing and sharing the stories and experiences and growing together IN THE REAL WORLD. </a:t>
            </a:r>
          </a:p>
          <a:p>
            <a:endParaRPr lang="en-IN" dirty="0"/>
          </a:p>
          <a:p>
            <a:r>
              <a:rPr lang="en-IN" dirty="0"/>
              <a:t>Let say, I have 2 hours of free time between my classes, I don’t know what to do. I would love to hear and learn from a peer, but I don’t know who is interested in what. </a:t>
            </a:r>
          </a:p>
          <a:p>
            <a:endParaRPr lang="en-IN" dirty="0"/>
          </a:p>
          <a:p>
            <a:r>
              <a:rPr lang="en-IN" dirty="0"/>
              <a:t>We introduce to you, PEEKO – a one-stop platform that leverages the power of technology to map your areas of interest, to find like-minded individuals in your </a:t>
            </a:r>
            <a:r>
              <a:rPr lang="en-IN" dirty="0" err="1"/>
              <a:t>neighborhood</a:t>
            </a:r>
            <a:r>
              <a:rPr lang="en-IN" dirty="0"/>
              <a:t>, and facilitate meaningful dialogues that add value.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D78A92-0141-4330-8F3E-FAADFAC23844}"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575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Our problem is more pronounced than what it seems. </a:t>
            </a:r>
          </a:p>
          <a:p>
            <a:endParaRPr lang="en-IN" dirty="0"/>
          </a:p>
          <a:p>
            <a:r>
              <a:rPr lang="en-IN" dirty="0"/>
              <a:t>The number of unproductive hours that we spend each day can drastically be improved and channelized into time we spend on learning from our peers. It is often underestimated how much we can learn from our peers and surroundings.</a:t>
            </a:r>
          </a:p>
          <a:p>
            <a:endParaRPr lang="en-IN" dirty="0"/>
          </a:p>
          <a:p>
            <a:r>
              <a:rPr lang="en-IN" dirty="0"/>
              <a:t>But is it really that easy?</a:t>
            </a:r>
          </a:p>
          <a:p>
            <a:endParaRPr lang="en-IN" dirty="0"/>
          </a:p>
          <a:p>
            <a:r>
              <a:rPr lang="en-IN" dirty="0"/>
              <a:t>A psychological experiment in America’s unhappiest city, </a:t>
            </a:r>
            <a:r>
              <a:rPr lang="en-IN" dirty="0" err="1"/>
              <a:t>NewYork</a:t>
            </a:r>
            <a:r>
              <a:rPr lang="en-IN" dirty="0"/>
              <a:t>, in 2014 by University of Chicago concluded that social connection is essential for happiness and New York will be a happier city if they stepped out of their invisible bubble. </a:t>
            </a:r>
          </a:p>
          <a:p>
            <a:r>
              <a:rPr lang="en-IN" dirty="0"/>
              <a:t>Two groups of people were made to travel on a bus. Half of them were asked to talk to the person next to them, and the other half to remain in their usual solitude. A survey was then sent out and as reported by the people who talked on their journey, they not just had a better travel experience but some also reported that it was intellectually enriching.</a:t>
            </a:r>
          </a:p>
          <a:p>
            <a:endParaRPr lang="en-IN" dirty="0"/>
          </a:p>
          <a:p>
            <a:r>
              <a:rPr lang="en-IN" dirty="0"/>
              <a:t>They pondered upon why at the first place were people not talking then?</a:t>
            </a:r>
          </a:p>
          <a:p>
            <a:endParaRPr lang="en-IN" dirty="0"/>
          </a:p>
          <a:p>
            <a:r>
              <a:rPr lang="en-IN" dirty="0"/>
              <a:t>PLURALISTIC IGNORANCE.</a:t>
            </a:r>
          </a:p>
          <a:p>
            <a:r>
              <a:rPr lang="en-IN" dirty="0"/>
              <a:t>Read slide. Vicious circle!!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44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Sneak peek. MACHINE LEARNING INTEREST AREA</a:t>
            </a:r>
          </a:p>
          <a:p>
            <a:endParaRPr lang="en-IN" dirty="0"/>
          </a:p>
          <a:p>
            <a:r>
              <a:rPr lang="en-IN" dirty="0"/>
              <a:t>If Andy goes ahead and talks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651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Let say Sarah, and then perhaps a week later Sarah talks Erica, then we slowly start to build a community. After each successful conversation, the users can endorse </a:t>
            </a:r>
            <a:r>
              <a:rPr lang="en-IN" dirty="0" err="1"/>
              <a:t>eachother</a:t>
            </a:r>
            <a:r>
              <a:rPr lang="en-IN" dirty="0"/>
              <a:t> much like LinkedIn, but not superficial since it is based on real conversations. Like Facebook, the community will start building. Andy will be able to see Erica as a mutual since he spoke to the middle node – Sarah, and the circle of machine learners in the area would start coming up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923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Our mission is to leverage these physical connections, and build communities of folks with similar interests. At Peeko, we envision to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160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C999D-C847-49B8-B5F5-EDF3E575435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45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568941" y="1077691"/>
            <a:ext cx="4268010" cy="1138017"/>
          </a:xfrm>
        </p:spPr>
        <p:txBody>
          <a:bodyPr>
            <a:noAutofit/>
          </a:bodyPr>
          <a:lstStyle>
            <a:lvl1pPr>
              <a:defRPr sz="45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589695" y="3822497"/>
            <a:ext cx="3275648" cy="712372"/>
          </a:xfrm>
        </p:spPr>
        <p:txBody>
          <a:bodyPr>
            <a:noAutofit/>
          </a:bodyPr>
          <a:lstStyle>
            <a:lvl1pPr marL="0" indent="0" algn="l">
              <a:buNone/>
              <a:defRPr sz="2100" b="0" i="0">
                <a:solidFill>
                  <a:schemeClr val="accent3"/>
                </a:solidFill>
                <a:latin typeface="+mn-lt"/>
              </a:defRPr>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6051828" y="4066623"/>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50"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6772470" y="2597723"/>
            <a:ext cx="2381485" cy="2210018"/>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sz="1050"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8282872" y="3424575"/>
            <a:ext cx="866861" cy="647764"/>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sz="1050"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8057746" y="-1266"/>
            <a:ext cx="1085957" cy="75254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sz="1050"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4902585" y="-9526"/>
            <a:ext cx="3734168" cy="1600358"/>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sz="1050"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4889223" y="-9525"/>
            <a:ext cx="3772271" cy="1609883"/>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sz="1050"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589694" y="2569023"/>
            <a:ext cx="2721975" cy="712372"/>
          </a:xfrm>
        </p:spPr>
        <p:txBody>
          <a:bodyPr>
            <a:normAutofit/>
          </a:bodyPr>
          <a:lstStyle>
            <a:lvl1pPr marL="0" indent="0">
              <a:buNone/>
              <a:defRPr sz="21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671788" y="2343472"/>
            <a:ext cx="1618722" cy="1134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sz="1050"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5862" y="3793409"/>
            <a:ext cx="536331" cy="712372"/>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sz="1050"/>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3461215" y="0"/>
            <a:ext cx="5689443" cy="4462180"/>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050"/>
            </a:lvl1pPr>
          </a:lstStyle>
          <a:p>
            <a:r>
              <a:rPr lang="en-US" dirty="0"/>
              <a:t>Click icon to add picture</a:t>
            </a:r>
            <a:endParaRPr lang="ru-RU"/>
          </a:p>
        </p:txBody>
      </p:sp>
    </p:spTree>
    <p:extLst>
      <p:ext uri="{BB962C8B-B14F-4D97-AF65-F5344CB8AC3E}">
        <p14:creationId xmlns:p14="http://schemas.microsoft.com/office/powerpoint/2010/main" val="150747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3933892" y="1"/>
            <a:ext cx="5207252" cy="4450966"/>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050"/>
            </a:lvl1pPr>
          </a:lstStyle>
          <a:p>
            <a:r>
              <a:rPr lang="en-US" dirty="0"/>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611208" y="339788"/>
            <a:ext cx="7886700" cy="994172"/>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6528440" y="4067180"/>
            <a:ext cx="552450" cy="55245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sz="1050"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7244572" y="2832740"/>
            <a:ext cx="1905000" cy="1971675"/>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sz="1050"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618316" y="2966749"/>
            <a:ext cx="3275648" cy="393533"/>
          </a:xfrm>
        </p:spPr>
        <p:txBody>
          <a:bodyPr>
            <a:noAutofit/>
          </a:bodyPr>
          <a:lstStyle>
            <a:lvl1pPr marL="0" indent="0" algn="l">
              <a:buNone/>
              <a:defRPr sz="210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618316" y="3475021"/>
            <a:ext cx="3275648" cy="273844"/>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618316" y="3669732"/>
            <a:ext cx="3275648" cy="273844"/>
          </a:xfrm>
        </p:spPr>
        <p:txBody>
          <a:bodyPr>
            <a:noAutofit/>
          </a:bodyPr>
          <a:lstStyle>
            <a:lvl1pPr marL="0" indent="0" algn="l">
              <a:buNone/>
              <a:defRPr sz="1875" b="1" i="0">
                <a:solidFill>
                  <a:schemeClr val="accent3"/>
                </a:solidFill>
                <a:latin typeface="+mj-lt"/>
              </a:defRPr>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618316" y="4000725"/>
            <a:ext cx="3275648" cy="273844"/>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618316" y="4195436"/>
            <a:ext cx="3275648" cy="273844"/>
          </a:xfrm>
        </p:spPr>
        <p:txBody>
          <a:bodyPr>
            <a:noAutofit/>
          </a:bodyPr>
          <a:lstStyle>
            <a:lvl1pPr marL="0" indent="0" algn="l">
              <a:buNone/>
              <a:defRPr sz="1875" b="1" i="0">
                <a:solidFill>
                  <a:schemeClr val="accent3"/>
                </a:solidFill>
                <a:latin typeface="+mj-lt"/>
              </a:defRPr>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675733" y="1171167"/>
            <a:ext cx="2230418" cy="123979"/>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sz="1050"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5379309" y="-9521"/>
            <a:ext cx="3733800" cy="16002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2417895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568941" y="1077691"/>
            <a:ext cx="4268010" cy="1138017"/>
          </a:xfrm>
        </p:spPr>
        <p:txBody>
          <a:bodyPr>
            <a:noAutofit/>
          </a:bodyPr>
          <a:lstStyle>
            <a:lvl1pPr>
              <a:defRPr sz="45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6051828" y="4066623"/>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50"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6772470" y="2597723"/>
            <a:ext cx="2381485" cy="2210018"/>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sz="1050"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8282872" y="3424575"/>
            <a:ext cx="866861" cy="647764"/>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sz="1050"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8057746" y="-1266"/>
            <a:ext cx="1085957" cy="75254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sz="1050"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4902585" y="-9526"/>
            <a:ext cx="3734168" cy="1600358"/>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sz="1050"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4889223" y="-9525"/>
            <a:ext cx="3772271" cy="1609883"/>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sz="1050"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671788" y="2343472"/>
            <a:ext cx="1618722" cy="1134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sz="1050"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5862" y="3793409"/>
            <a:ext cx="536331" cy="712372"/>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sz="1050"/>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568941" y="2571750"/>
            <a:ext cx="2721975" cy="709644"/>
          </a:xfrm>
        </p:spPr>
        <p:txBody>
          <a:bodyPr vert="horz" lIns="91440" tIns="45720" rIns="91440" bIns="45720" rtlCol="0">
            <a:normAutofit/>
          </a:bodyPr>
          <a:lstStyle>
            <a:lvl1pPr marL="0" indent="0">
              <a:buNone/>
              <a:defRPr lang="en-US" b="1" i="0"/>
            </a:lvl1pPr>
          </a:lstStyle>
          <a:p>
            <a:pPr marL="171450" lvl="0" indent="-171450"/>
            <a:r>
              <a:rPr lang="en-US"/>
              <a:t>Click to edit Master subtitle style</a:t>
            </a:r>
            <a:endParaRPr lang="en-US" dirty="0"/>
          </a:p>
        </p:txBody>
      </p:sp>
    </p:spTree>
    <p:extLst>
      <p:ext uri="{BB962C8B-B14F-4D97-AF65-F5344CB8AC3E}">
        <p14:creationId xmlns:p14="http://schemas.microsoft.com/office/powerpoint/2010/main" val="4168299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5999116" y="1234012"/>
            <a:ext cx="3147553" cy="751229"/>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sz="1050"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9140190" y="1974491"/>
            <a:ext cx="3811" cy="19036"/>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sz="1050"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586490" y="594879"/>
            <a:ext cx="6858000" cy="491716"/>
          </a:xfrm>
        </p:spPr>
        <p:txBody>
          <a:bodyPr anchor="b">
            <a:normAutofit/>
          </a:bodyPr>
          <a:lstStyle>
            <a:lvl1pPr algn="l">
              <a:defRPr sz="3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596829" y="1407789"/>
            <a:ext cx="5132459" cy="372167"/>
          </a:xfrm>
        </p:spPr>
        <p:txBody>
          <a:bodyPr>
            <a:normAutofit/>
          </a:bodyPr>
          <a:lstStyle>
            <a:lvl1pPr marL="0" indent="0" algn="l">
              <a:buNone/>
              <a:defRPr sz="1350" b="1" i="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677417" y="1163213"/>
            <a:ext cx="2455164" cy="1134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9" name="Freeform: Shape 8">
            <a:extLst>
              <a:ext uri="{FF2B5EF4-FFF2-40B4-BE49-F238E27FC236}">
                <a16:creationId xmlns:a16="http://schemas.microsoft.com/office/drawing/2014/main" id="{A8FB11AB-3031-47CA-85DD-696856C3C62C}"/>
              </a:ext>
            </a:extLst>
          </p:cNvPr>
          <p:cNvSpPr/>
          <p:nvPr/>
        </p:nvSpPr>
        <p:spPr>
          <a:xfrm>
            <a:off x="2924968" y="3497207"/>
            <a:ext cx="6219032" cy="570554"/>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sz="1050"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2932387" y="3499231"/>
            <a:ext cx="6207803" cy="192910"/>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sz="1050"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9140190" y="3499231"/>
            <a:ext cx="3811" cy="19035"/>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sz="1050"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2928925" y="3692141"/>
            <a:ext cx="6215075" cy="384817"/>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sz="1050"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dirty="0"/>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5995069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err="1"/>
              <a:t>Peeko</a:t>
            </a:r>
            <a:r>
              <a:rPr lang="en-US" dirty="0"/>
              <a:t> – Unlocking the wisdom of crowds</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628650" y="1302126"/>
            <a:ext cx="7886700" cy="3263504"/>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0"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3147702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0"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629842" y="1369218"/>
            <a:ext cx="3868340" cy="315813"/>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629842" y="1742594"/>
            <a:ext cx="3868340" cy="2540660"/>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4629150" y="1371600"/>
            <a:ext cx="3887391" cy="313431"/>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4629150" y="1742594"/>
            <a:ext cx="3887391" cy="2540660"/>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24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628650" y="273844"/>
            <a:ext cx="6787889" cy="709124"/>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628650" y="1369219"/>
            <a:ext cx="3886200" cy="2914035"/>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4648582" y="1369218"/>
            <a:ext cx="3886200" cy="2946937"/>
          </a:xfrm>
        </p:spPr>
        <p:txBody>
          <a:bodyPr>
            <a:normAutofit/>
          </a:bodyPr>
          <a:lstStyle>
            <a:lvl1pPr>
              <a:defRPr sz="1200">
                <a:solidFill>
                  <a:schemeClr val="tx1"/>
                </a:solidFill>
              </a:defRPr>
            </a:lvl1pPr>
            <a:lvl2pPr>
              <a:defRPr sz="1050">
                <a:solidFill>
                  <a:schemeClr val="tx1"/>
                </a:solidFill>
              </a:defRPr>
            </a:lvl2pPr>
            <a:lvl3pPr>
              <a:defRPr sz="900">
                <a:solidFill>
                  <a:schemeClr val="tx1"/>
                </a:solidFill>
              </a:defRPr>
            </a:lvl3pPr>
            <a:lvl4pPr>
              <a:defRPr sz="825">
                <a:solidFill>
                  <a:schemeClr val="tx1"/>
                </a:solidFill>
              </a:defRPr>
            </a:lvl4pPr>
            <a:lvl5pPr>
              <a:defRPr sz="8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870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4331892" y="399390"/>
            <a:ext cx="4812108" cy="3401119"/>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35" name="Oval 34">
            <a:extLst>
              <a:ext uri="{FF2B5EF4-FFF2-40B4-BE49-F238E27FC236}">
                <a16:creationId xmlns:a16="http://schemas.microsoft.com/office/drawing/2014/main" id="{7BC6DBB9-1B34-4374-A887-DC30F9E2F62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3" y="3324933"/>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50"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87" y="1534247"/>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50"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6" y="3120769"/>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50"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8" y="3328249"/>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50"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629841" y="342900"/>
            <a:ext cx="2949178" cy="1082047"/>
          </a:xfrm>
        </p:spPr>
        <p:txBody>
          <a:bodyPr anchor="b"/>
          <a:lstStyle>
            <a:lvl1pPr>
              <a:defRPr sz="24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629841" y="1767525"/>
            <a:ext cx="2949178" cy="263421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960984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3" y="3324933"/>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50"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87" y="1534247"/>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50"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6" y="3120769"/>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50"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8" y="3328249"/>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50"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629841" y="342900"/>
            <a:ext cx="2949178" cy="1082047"/>
          </a:xfrm>
        </p:spPr>
        <p:txBody>
          <a:bodyPr anchor="b"/>
          <a:lstStyle>
            <a:lvl1pPr>
              <a:defRPr sz="24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629841" y="1767525"/>
            <a:ext cx="2949178" cy="263421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3887391" y="342901"/>
            <a:ext cx="4989909" cy="4052888"/>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7817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628650" y="1119393"/>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628650" y="273844"/>
            <a:ext cx="6787889" cy="709124"/>
          </a:xfrm>
        </p:spPr>
        <p:txBody>
          <a:bodyPr/>
          <a:lstStyle/>
          <a:p>
            <a:r>
              <a:rPr lang="en-US"/>
              <a:t>Click to edit Master title style</a:t>
            </a:r>
          </a:p>
        </p:txBody>
      </p:sp>
    </p:spTree>
    <p:extLst>
      <p:ext uri="{BB962C8B-B14F-4D97-AF65-F5344CB8AC3E}">
        <p14:creationId xmlns:p14="http://schemas.microsoft.com/office/powerpoint/2010/main" val="1814544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Tree>
    <p:extLst>
      <p:ext uri="{BB962C8B-B14F-4D97-AF65-F5344CB8AC3E}">
        <p14:creationId xmlns:p14="http://schemas.microsoft.com/office/powerpoint/2010/main" val="2359865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684310" y="1779955"/>
            <a:ext cx="8453738" cy="1912185"/>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050"/>
            </a:lvl1pPr>
          </a:lstStyle>
          <a:p>
            <a:r>
              <a:rPr lang="en-US" dirty="0"/>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5999116" y="1234012"/>
            <a:ext cx="3147553" cy="751229"/>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sz="1050"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9140190" y="1974491"/>
            <a:ext cx="3811" cy="19036"/>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sz="1050"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586490" y="594879"/>
            <a:ext cx="6858000" cy="491716"/>
          </a:xfrm>
        </p:spPr>
        <p:txBody>
          <a:bodyPr anchor="b">
            <a:normAutofit/>
          </a:bodyPr>
          <a:lstStyle>
            <a:lvl1pPr algn="l">
              <a:defRPr sz="3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596829" y="1407789"/>
            <a:ext cx="5132459" cy="372167"/>
          </a:xfrm>
        </p:spPr>
        <p:txBody>
          <a:bodyPr>
            <a:normAutofit/>
          </a:bodyPr>
          <a:lstStyle>
            <a:lvl1pPr marL="0" indent="0" algn="l">
              <a:buNone/>
              <a:defRPr sz="1350" b="1" i="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609218" y="4348327"/>
            <a:ext cx="2856261" cy="273844"/>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677417" y="1163213"/>
            <a:ext cx="2455164" cy="1134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9" name="Freeform: Shape 8">
            <a:extLst>
              <a:ext uri="{FF2B5EF4-FFF2-40B4-BE49-F238E27FC236}">
                <a16:creationId xmlns:a16="http://schemas.microsoft.com/office/drawing/2014/main" id="{A8FB11AB-3031-47CA-85DD-696856C3C62C}"/>
              </a:ext>
            </a:extLst>
          </p:cNvPr>
          <p:cNvSpPr/>
          <p:nvPr/>
        </p:nvSpPr>
        <p:spPr>
          <a:xfrm>
            <a:off x="2924968" y="3497207"/>
            <a:ext cx="6219032" cy="570554"/>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sz="1050"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2932387" y="3499231"/>
            <a:ext cx="6207803" cy="192910"/>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sz="1050"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9140190" y="3499231"/>
            <a:ext cx="3811" cy="19035"/>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sz="1050"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2928925" y="3692141"/>
            <a:ext cx="6215075" cy="384817"/>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sz="1050" dirty="0"/>
          </a:p>
        </p:txBody>
      </p:sp>
    </p:spTree>
    <p:extLst>
      <p:ext uri="{BB962C8B-B14F-4D97-AF65-F5344CB8AC3E}">
        <p14:creationId xmlns:p14="http://schemas.microsoft.com/office/powerpoint/2010/main" val="33623631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047586" y="0"/>
            <a:ext cx="2921125" cy="4242248"/>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050"/>
            </a:lvl1pPr>
          </a:lstStyle>
          <a:p>
            <a:r>
              <a:rPr lang="en-US" dirty="0"/>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5182518" y="681037"/>
            <a:ext cx="3377471" cy="586979"/>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4119110" y="-9506"/>
            <a:ext cx="409281" cy="2864968"/>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sz="1050"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4109591" y="-9506"/>
            <a:ext cx="428318" cy="2874486"/>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sz="1050"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5182518" y="1537857"/>
            <a:ext cx="3411140" cy="479762"/>
          </a:xfrm>
        </p:spPr>
        <p:txBody>
          <a:bodyPr>
            <a:normAutofit/>
          </a:bodyPr>
          <a:lstStyle>
            <a:lvl1pPr marL="0" indent="0">
              <a:buNone/>
              <a:defRPr sz="135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5182518" y="2129785"/>
            <a:ext cx="3411140" cy="2187714"/>
          </a:xfrm>
        </p:spPr>
        <p:txBody>
          <a:bodyPr>
            <a:normAutofit/>
          </a:bodyPr>
          <a:lstStyle>
            <a:lvl1pPr marL="135000" indent="-135000">
              <a:spcBef>
                <a:spcPts val="450"/>
              </a:spcBef>
              <a:buClr>
                <a:schemeClr val="accent3"/>
              </a:buClr>
              <a:buFont typeface="Arial" panose="020B0604020202020204" pitchFamily="34" charset="0"/>
              <a:buChar char="•"/>
              <a:defRPr sz="105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5236461" y="1295004"/>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50"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802028" y="-9506"/>
            <a:ext cx="751935" cy="160857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3173554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4328828" y="1112757"/>
            <a:ext cx="4816056" cy="2578820"/>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050"/>
            </a:lvl1pPr>
          </a:lstStyle>
          <a:p>
            <a:r>
              <a:rPr lang="en-US" dirty="0"/>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11890" y="923925"/>
            <a:ext cx="3377471" cy="586979"/>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609218" y="4348327"/>
            <a:ext cx="2931595"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622551" y="2916888"/>
            <a:ext cx="3411140" cy="1281167"/>
          </a:xfrm>
        </p:spPr>
        <p:txBody>
          <a:bodyPr>
            <a:normAutofit/>
          </a:bodyPr>
          <a:lstStyle>
            <a:lvl1pPr marL="135000" indent="-135000">
              <a:spcBef>
                <a:spcPts val="450"/>
              </a:spcBef>
              <a:buClr>
                <a:schemeClr val="accent3"/>
              </a:buClr>
              <a:buFont typeface="Arial" panose="020B0604020202020204" pitchFamily="34" charset="0"/>
              <a:buChar char="•"/>
              <a:defRPr sz="105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7810333" y="3324933"/>
            <a:ext cx="1336949" cy="22737"/>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sz="1050"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9144885" y="3117451"/>
            <a:ext cx="2398" cy="18948"/>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sz="1050"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9144885" y="3511570"/>
            <a:ext cx="2398" cy="18948"/>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sz="1050"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608336" y="1781176"/>
            <a:ext cx="3424238" cy="526256"/>
          </a:xfrm>
        </p:spPr>
        <p:txBody>
          <a:bodyPr>
            <a:noAutofit/>
          </a:bodyPr>
          <a:lstStyle>
            <a:lvl1pPr marL="0" indent="0">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608337" y="2373976"/>
            <a:ext cx="3437335" cy="517144"/>
          </a:xfrm>
        </p:spPr>
        <p:txBody>
          <a:bodyPr/>
          <a:lstStyle>
            <a:lvl1pPr marL="0" indent="0">
              <a:buNone/>
              <a:defRPr sz="1050">
                <a:solidFill>
                  <a:schemeClr val="tx1">
                    <a:lumMod val="65000"/>
                    <a:lumOff val="35000"/>
                  </a:schemeClr>
                </a:solidFill>
              </a:defRPr>
            </a:lvl1pPr>
            <a:lvl2pPr marL="342900" indent="0">
              <a:buNone/>
              <a:defRPr sz="1050">
                <a:solidFill>
                  <a:schemeClr val="tx1">
                    <a:lumMod val="50000"/>
                    <a:lumOff val="50000"/>
                  </a:schemeClr>
                </a:solidFill>
              </a:defRPr>
            </a:lvl2pPr>
            <a:lvl3pPr marL="685800" indent="0">
              <a:buNone/>
              <a:defRPr sz="1050">
                <a:solidFill>
                  <a:schemeClr val="tx1">
                    <a:lumMod val="50000"/>
                    <a:lumOff val="50000"/>
                  </a:schemeClr>
                </a:solidFill>
              </a:defRPr>
            </a:lvl3pPr>
            <a:lvl4pPr marL="1028700" indent="0">
              <a:buNone/>
              <a:defRPr sz="1050">
                <a:solidFill>
                  <a:schemeClr val="tx1">
                    <a:lumMod val="50000"/>
                    <a:lumOff val="50000"/>
                  </a:schemeClr>
                </a:solidFill>
              </a:defRPr>
            </a:lvl4pPr>
            <a:lvl5pPr marL="1371600" indent="0">
              <a:buNone/>
              <a:defRPr sz="105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665687" y="1534247"/>
            <a:ext cx="2838985" cy="123979"/>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sz="1050"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7812706" y="3120769"/>
            <a:ext cx="1338848" cy="407381"/>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sz="1050"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6455318" y="3328249"/>
            <a:ext cx="2696688" cy="691601"/>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1063046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623888" y="585788"/>
            <a:ext cx="7886700" cy="507206"/>
          </a:xfrm>
        </p:spPr>
        <p:txBody>
          <a:bodyPr anchor="b">
            <a:normAutofit/>
          </a:bodyPr>
          <a:lstStyle>
            <a:lvl1pPr algn="ctr">
              <a:defRPr sz="3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744964" y="2219695"/>
            <a:ext cx="3137738" cy="273844"/>
          </a:xfrm>
        </p:spPr>
        <p:txBody>
          <a:bodyPr>
            <a:normAutofit/>
          </a:bodyPr>
          <a:lstStyle>
            <a:lvl1pPr marL="0" indent="0">
              <a:buNone/>
              <a:defRPr sz="1875"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622550" y="1423988"/>
            <a:ext cx="7886699" cy="526256"/>
          </a:xfrm>
        </p:spPr>
        <p:txBody>
          <a:bodyPr>
            <a:noAutofit/>
          </a:bodyPr>
          <a:lstStyle>
            <a:lvl1pPr marL="0" indent="0" algn="ctr">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2264283" y="1187270"/>
            <a:ext cx="4615434" cy="1134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sz="1050"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4616970" y="2219695"/>
            <a:ext cx="3137738" cy="273844"/>
          </a:xfrm>
        </p:spPr>
        <p:txBody>
          <a:bodyPr>
            <a:normAutofit/>
          </a:bodyPr>
          <a:lstStyle>
            <a:lvl1pPr marL="0" indent="0">
              <a:buNone/>
              <a:defRPr sz="1875"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608484" y="2470684"/>
            <a:ext cx="3274219" cy="1750219"/>
          </a:xfrm>
        </p:spPr>
        <p:txBody>
          <a:bodyPr>
            <a:normAutofit/>
          </a:bodyPr>
          <a:lstStyle>
            <a:lvl1pPr marL="135000" indent="-135000">
              <a:spcBef>
                <a:spcPts val="450"/>
              </a:spcBef>
              <a:buClr>
                <a:schemeClr val="accent3"/>
              </a:buClr>
              <a:defRPr sz="105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4480489" y="2470684"/>
            <a:ext cx="3274219" cy="1750219"/>
          </a:xfrm>
        </p:spPr>
        <p:txBody>
          <a:bodyPr>
            <a:normAutofit/>
          </a:bodyPr>
          <a:lstStyle>
            <a:lvl1pPr marL="135000" indent="-135000">
              <a:spcBef>
                <a:spcPts val="450"/>
              </a:spcBef>
              <a:buClr>
                <a:schemeClr val="accent3"/>
              </a:buClr>
              <a:defRPr sz="105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Tree>
    <p:extLst>
      <p:ext uri="{BB962C8B-B14F-4D97-AF65-F5344CB8AC3E}">
        <p14:creationId xmlns:p14="http://schemas.microsoft.com/office/powerpoint/2010/main" val="2760893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4232065" y="1106227"/>
            <a:ext cx="3296444" cy="507206"/>
          </a:xfrm>
        </p:spPr>
        <p:txBody>
          <a:bodyPr anchor="b">
            <a:normAutofit/>
          </a:bodyPr>
          <a:lstStyle>
            <a:lvl1pPr algn="l">
              <a:defRPr sz="3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4237417" y="1944427"/>
            <a:ext cx="4223164" cy="526256"/>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4594789" y="2789571"/>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4594790" y="2993031"/>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4594808" y="3338619"/>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4594809" y="3542080"/>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6049425" y="2789571"/>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6049425" y="2993031"/>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6049443" y="3338619"/>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6049444" y="3542080"/>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7504060" y="2789571"/>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7504061" y="2993031"/>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7504079" y="3338619"/>
            <a:ext cx="1198417" cy="273844"/>
          </a:xfrm>
        </p:spPr>
        <p:txBody>
          <a:bodyPr anchor="b" anchorCtr="0">
            <a:normAutofit/>
          </a:bodyPr>
          <a:lstStyle>
            <a:lvl1pPr marL="0" indent="0">
              <a:buNone/>
              <a:defRPr sz="1350" b="1">
                <a:solidFill>
                  <a:schemeClr val="accent3"/>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7504080" y="3542080"/>
            <a:ext cx="1198417" cy="273844"/>
          </a:xfrm>
        </p:spPr>
        <p:txBody>
          <a:bodyPr>
            <a:normAutofit/>
          </a:bodyPr>
          <a:lstStyle>
            <a:lvl1pPr marL="0" indent="0">
              <a:spcBef>
                <a:spcPts val="450"/>
              </a:spcBef>
              <a:buClr>
                <a:schemeClr val="accent3"/>
              </a:buClr>
              <a:buNone/>
              <a:defRPr sz="105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683419" y="681038"/>
            <a:ext cx="3213497" cy="3274219"/>
          </a:xfrm>
        </p:spPr>
        <p:txBody>
          <a:bodyPr anchor="ctr" anchorCtr="0">
            <a:normAutofit/>
          </a:bodyPr>
          <a:lstStyle>
            <a:lvl1pPr marL="0" indent="0" algn="ctr">
              <a:buNone/>
              <a:defRPr sz="1200">
                <a:solidFill>
                  <a:schemeClr val="tx1">
                    <a:lumMod val="50000"/>
                    <a:lumOff val="50000"/>
                  </a:schemeClr>
                </a:solidFill>
              </a:defRPr>
            </a:lvl1pPr>
          </a:lstStyle>
          <a:p>
            <a:r>
              <a:rPr lang="en-US" dirty="0"/>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7506264" y="0"/>
            <a:ext cx="1641600" cy="1450346"/>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4298865" y="1700910"/>
            <a:ext cx="2262656" cy="123979"/>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1915988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608808" y="1601007"/>
            <a:ext cx="2552481" cy="507206"/>
          </a:xfrm>
        </p:spPr>
        <p:txBody>
          <a:bodyPr anchor="b">
            <a:normAutofit/>
          </a:bodyPr>
          <a:lstStyle>
            <a:lvl1pPr algn="l">
              <a:defRPr sz="3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609218" y="4348327"/>
            <a:ext cx="3086100" cy="273844"/>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607054" y="2439206"/>
            <a:ext cx="2547128" cy="1385049"/>
          </a:xfrm>
        </p:spPr>
        <p:txBody>
          <a:bodyPr>
            <a:noAutofit/>
          </a:bodyPr>
          <a:lstStyle>
            <a:lvl1pPr marL="0" indent="0" algn="l">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3543300" y="1119911"/>
            <a:ext cx="4920854" cy="2885351"/>
          </a:xfrm>
        </p:spPr>
        <p:txBody>
          <a:bodyPr anchor="ctr" anchorCtr="0">
            <a:normAutofit/>
          </a:bodyPr>
          <a:lstStyle>
            <a:lvl1pPr marL="0" indent="0" algn="ctr">
              <a:buNone/>
              <a:defRPr sz="1200">
                <a:solidFill>
                  <a:schemeClr val="tx1">
                    <a:lumMod val="50000"/>
                    <a:lumOff val="50000"/>
                  </a:schemeClr>
                </a:solidFill>
              </a:defRPr>
            </a:lvl1pPr>
          </a:lstStyle>
          <a:p>
            <a:r>
              <a:rPr lang="en-US" dirty="0"/>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2608" y="0"/>
            <a:ext cx="1641600" cy="1450346"/>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sz="1050"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sz="1050"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sz="1050"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sz="1050"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sz="1050"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sz="1050"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671745" y="2184121"/>
            <a:ext cx="2086425" cy="123979"/>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193333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9142995" cy="4177124"/>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050"/>
            </a:lvl1pPr>
          </a:lstStyle>
          <a:p>
            <a:r>
              <a:rPr lang="en-US" dirty="0"/>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5509387" y="-9526"/>
            <a:ext cx="3638909" cy="1724195"/>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sz="1050"/>
          </a:p>
        </p:txBody>
      </p:sp>
      <p:sp>
        <p:nvSpPr>
          <p:cNvPr id="47" name="Freeform: Shape 46">
            <a:extLst>
              <a:ext uri="{FF2B5EF4-FFF2-40B4-BE49-F238E27FC236}">
                <a16:creationId xmlns:a16="http://schemas.microsoft.com/office/drawing/2014/main" id="{5DCE3DA5-C000-4DAD-8FCD-9A285AB48C83}"/>
              </a:ext>
            </a:extLst>
          </p:cNvPr>
          <p:cNvSpPr/>
          <p:nvPr/>
        </p:nvSpPr>
        <p:spPr>
          <a:xfrm>
            <a:off x="7336729" y="343886"/>
            <a:ext cx="1809929" cy="1933766"/>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sz="1050"/>
          </a:p>
        </p:txBody>
      </p:sp>
      <p:sp>
        <p:nvSpPr>
          <p:cNvPr id="45" name="Freeform: Shape 44">
            <a:extLst>
              <a:ext uri="{FF2B5EF4-FFF2-40B4-BE49-F238E27FC236}">
                <a16:creationId xmlns:a16="http://schemas.microsoft.com/office/drawing/2014/main" id="{EAE88C29-9AC8-4A6D-9141-98B2210C7466}"/>
              </a:ext>
            </a:extLst>
          </p:cNvPr>
          <p:cNvSpPr/>
          <p:nvPr/>
        </p:nvSpPr>
        <p:spPr>
          <a:xfrm>
            <a:off x="-9526" y="1766872"/>
            <a:ext cx="2143336" cy="1724195"/>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sz="1050"/>
          </a:p>
        </p:txBody>
      </p:sp>
      <p:sp>
        <p:nvSpPr>
          <p:cNvPr id="24" name="Oval 23">
            <a:extLst>
              <a:ext uri="{FF2B5EF4-FFF2-40B4-BE49-F238E27FC236}">
                <a16:creationId xmlns:a16="http://schemas.microsoft.com/office/drawing/2014/main" id="{7F8CA5B8-0BAD-4554-87FE-E0910E6CD5C5}"/>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628650" y="3262397"/>
            <a:ext cx="7886700" cy="586979"/>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609217" y="4348327"/>
            <a:ext cx="1791083" cy="273844"/>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1809740" y="4289108"/>
            <a:ext cx="5524520" cy="709899"/>
          </a:xfrm>
        </p:spPr>
        <p:txBody>
          <a:bodyPr>
            <a:noAutofit/>
          </a:bodyPr>
          <a:lstStyle>
            <a:lvl1pPr marL="0" indent="0" algn="ctr">
              <a:buNone/>
              <a:defRPr sz="1350" b="1" i="0"/>
            </a:lvl1pPr>
            <a:lvl2pPr marL="342900" indent="0">
              <a:buNone/>
              <a:defRPr sz="1350" b="1" i="1"/>
            </a:lvl2pPr>
            <a:lvl3pPr marL="685800" indent="0">
              <a:buNone/>
              <a:defRPr sz="1350" b="1" i="1"/>
            </a:lvl3pPr>
            <a:lvl4pPr marL="1028700" indent="0">
              <a:buNone/>
              <a:defRPr sz="1350" b="1" i="1"/>
            </a:lvl4pPr>
            <a:lvl5pPr marL="1371600" indent="0">
              <a:buNone/>
              <a:defRPr sz="135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71875" y="3866580"/>
            <a:ext cx="2000250" cy="104927"/>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6619575" y="1533676"/>
            <a:ext cx="552505" cy="552505"/>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sz="1050"/>
          </a:p>
        </p:txBody>
      </p:sp>
      <p:sp>
        <p:nvSpPr>
          <p:cNvPr id="41" name="Freeform: Shape 40">
            <a:extLst>
              <a:ext uri="{FF2B5EF4-FFF2-40B4-BE49-F238E27FC236}">
                <a16:creationId xmlns:a16="http://schemas.microsoft.com/office/drawing/2014/main" id="{C3AFCA09-1411-4603-AEED-DBD79C4BE2CA}"/>
              </a:ext>
            </a:extLst>
          </p:cNvPr>
          <p:cNvSpPr/>
          <p:nvPr/>
        </p:nvSpPr>
        <p:spPr>
          <a:xfrm>
            <a:off x="6607667" y="1521769"/>
            <a:ext cx="581082" cy="581082"/>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sz="1050"/>
          </a:p>
        </p:txBody>
      </p:sp>
      <p:sp>
        <p:nvSpPr>
          <p:cNvPr id="42" name="Freeform: Shape 41">
            <a:extLst>
              <a:ext uri="{FF2B5EF4-FFF2-40B4-BE49-F238E27FC236}">
                <a16:creationId xmlns:a16="http://schemas.microsoft.com/office/drawing/2014/main" id="{7E4E0103-B430-4F31-B26F-21E197A41135}"/>
              </a:ext>
            </a:extLst>
          </p:cNvPr>
          <p:cNvSpPr/>
          <p:nvPr/>
        </p:nvSpPr>
        <p:spPr>
          <a:xfrm>
            <a:off x="5497454" y="-7145"/>
            <a:ext cx="3648434" cy="1733721"/>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sz="1050"/>
          </a:p>
        </p:txBody>
      </p:sp>
      <p:sp>
        <p:nvSpPr>
          <p:cNvPr id="44" name="Freeform: Shape 43">
            <a:extLst>
              <a:ext uri="{FF2B5EF4-FFF2-40B4-BE49-F238E27FC236}">
                <a16:creationId xmlns:a16="http://schemas.microsoft.com/office/drawing/2014/main" id="{65525C01-736F-4E07-B20A-72ABE0F38C9F}"/>
              </a:ext>
            </a:extLst>
          </p:cNvPr>
          <p:cNvSpPr/>
          <p:nvPr/>
        </p:nvSpPr>
        <p:spPr>
          <a:xfrm>
            <a:off x="7325212" y="331979"/>
            <a:ext cx="1819454" cy="1952817"/>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sz="1050"/>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7144" y="1755238"/>
            <a:ext cx="2152862" cy="1905188"/>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sz="1050" dirty="0"/>
          </a:p>
        </p:txBody>
      </p:sp>
    </p:spTree>
    <p:extLst>
      <p:ext uri="{BB962C8B-B14F-4D97-AF65-F5344CB8AC3E}">
        <p14:creationId xmlns:p14="http://schemas.microsoft.com/office/powerpoint/2010/main" val="934853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8170065" y="4352273"/>
            <a:ext cx="288900" cy="288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8500719" y="4340859"/>
            <a:ext cx="652882" cy="307238"/>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sz="1050"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683419" y="681038"/>
            <a:ext cx="7777163" cy="3495675"/>
          </a:xfrm>
        </p:spPr>
        <p:txBody>
          <a:bodyPr anchor="ctr" anchorCtr="0">
            <a:normAutofit/>
          </a:bodyPr>
          <a:lstStyle>
            <a:lvl1pPr marL="0" indent="0" algn="ctr">
              <a:buNone/>
              <a:defRPr sz="1200">
                <a:solidFill>
                  <a:schemeClr val="tx1">
                    <a:lumMod val="50000"/>
                    <a:lumOff val="50000"/>
                  </a:schemeClr>
                </a:solidFill>
              </a:defRPr>
            </a:lvl1pPr>
          </a:lstStyle>
          <a:p>
            <a:r>
              <a:rPr lang="en-US" dirty="0"/>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609217" y="4348327"/>
            <a:ext cx="1791083" cy="273844"/>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6605571" y="1502843"/>
            <a:ext cx="581401" cy="581082"/>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sz="1050"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7335034" y="323055"/>
            <a:ext cx="1810922" cy="1933766"/>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sz="1050"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7322081" y="307813"/>
            <a:ext cx="1829983" cy="1962344"/>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sz="1050"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5505736" y="-12258"/>
            <a:ext cx="3640904" cy="1705143"/>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sz="1050"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5495668" y="-12258"/>
            <a:ext cx="3650435" cy="1724195"/>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sz="1050"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1809740" y="4280359"/>
            <a:ext cx="5524520" cy="640495"/>
          </a:xfrm>
        </p:spPr>
        <p:txBody>
          <a:bodyPr anchor="t" anchorCtr="0">
            <a:normAutofit/>
          </a:bodyPr>
          <a:lstStyle>
            <a:lvl1pPr marL="0" indent="0" algn="ctr">
              <a:buFont typeface="Arial" panose="020B0604020202020204" pitchFamily="34" charset="0"/>
              <a:buNone/>
              <a:defRPr sz="135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4099" y="1739454"/>
            <a:ext cx="2163177" cy="2118627"/>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sz="1050"/>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sz="1050"/>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sz="1050"/>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sz="1050"/>
            </a:p>
          </p:txBody>
        </p:sp>
      </p:grpSp>
    </p:spTree>
    <p:extLst>
      <p:ext uri="{BB962C8B-B14F-4D97-AF65-F5344CB8AC3E}">
        <p14:creationId xmlns:p14="http://schemas.microsoft.com/office/powerpoint/2010/main" val="728035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3543300" y="4362614"/>
            <a:ext cx="2057400" cy="273844"/>
          </a:xfrm>
          <a:prstGeom prst="rect">
            <a:avLst/>
          </a:prstGeom>
        </p:spPr>
        <p:txBody>
          <a:bodyPr vert="horz" lIns="91440" tIns="45720" rIns="91440" bIns="45720" rtlCol="0" anchor="ctr"/>
          <a:lstStyle>
            <a:lvl1pPr algn="ctr">
              <a:defRPr sz="75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8103268" y="4362615"/>
            <a:ext cx="412082" cy="273844"/>
          </a:xfrm>
          <a:prstGeom prst="rect">
            <a:avLst/>
          </a:prstGeom>
        </p:spPr>
        <p:txBody>
          <a:bodyPr vert="horz" lIns="91440" tIns="45720" rIns="91440" bIns="45720" rtlCol="0" anchor="ctr"/>
          <a:lstStyle>
            <a:lvl1pPr algn="ctr">
              <a:defRPr sz="75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609218" y="4362615"/>
            <a:ext cx="2549072" cy="273844"/>
          </a:xfrm>
          <a:prstGeom prst="rect">
            <a:avLst/>
          </a:prstGeom>
        </p:spPr>
        <p:txBody>
          <a:bodyPr vert="horz" lIns="91440" tIns="45720" rIns="91440" bIns="45720" rtlCol="0" anchor="ctr"/>
          <a:lstStyle>
            <a:lvl1pPr algn="l">
              <a:defRPr sz="750">
                <a:solidFill>
                  <a:schemeClr val="accent1"/>
                </a:solidFill>
              </a:defRPr>
            </a:lvl1pPr>
          </a:lstStyle>
          <a:p>
            <a:r>
              <a:rPr lang="en-US" dirty="0" err="1"/>
              <a:t>Peeko</a:t>
            </a:r>
            <a:r>
              <a:rPr lang="en-US" dirty="0"/>
              <a:t> – Unlocking the wisdom of crowds</a:t>
            </a:r>
          </a:p>
        </p:txBody>
      </p:sp>
    </p:spTree>
    <p:extLst>
      <p:ext uri="{BB962C8B-B14F-4D97-AF65-F5344CB8AC3E}">
        <p14:creationId xmlns:p14="http://schemas.microsoft.com/office/powerpoint/2010/main" val="35410769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hf hdr="0" dt="0"/>
  <p:txStyles>
    <p:titleStyle>
      <a:lvl1pPr algn="l" defTabSz="685800" rtl="0" eaLnBrk="1" latinLnBrk="0" hangingPunct="1">
        <a:lnSpc>
          <a:spcPct val="90000"/>
        </a:lnSpc>
        <a:spcBef>
          <a:spcPct val="0"/>
        </a:spcBef>
        <a:buNone/>
        <a:defRPr sz="3000" b="1" kern="1200">
          <a:gradFill>
            <a:gsLst>
              <a:gs pos="0">
                <a:schemeClr val="accent1"/>
              </a:gs>
              <a:gs pos="100000">
                <a:schemeClr val="accent3"/>
              </a:gs>
            </a:gsLst>
            <a:lin ang="0" scaled="1"/>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accent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publicdomainpictures.net/view-image.php?image=171382&amp;picture=mime-not-speak"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hyperlink" Target="https://www.forbes.com/sites/thehartmangroup/2016/05/25/table-for-one-why-we-are-increasingly-eating-alone/?sh=539771b9616f" TargetMode="External"/><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hyperlink" Target="https://www.cdc.gov/pcd/issues/2019/19_0017.htm" TargetMode="External"/><Relationship Id="rId17" Type="http://schemas.openxmlformats.org/officeDocument/2006/relationships/image" Target="../media/image15.sv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18.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png"/><Relationship Id="rId15" Type="http://schemas.openxmlformats.org/officeDocument/2006/relationships/hyperlink" Target="https://www.studyfinds.org/sign-of-the-times-75-of-adults-arent-friends-with-any-of-their-neighbors/" TargetMode="External"/><Relationship Id="rId10" Type="http://schemas.openxmlformats.org/officeDocument/2006/relationships/image" Target="../media/image10.png"/><Relationship Id="rId4" Type="http://schemas.openxmlformats.org/officeDocument/2006/relationships/hyperlink" Target="https://www.thecut.com/2014/07/why-new-yorkers-should-small-talk-more.html" TargetMode="External"/><Relationship Id="rId9" Type="http://schemas.openxmlformats.org/officeDocument/2006/relationships/image" Target="../media/image9.png"/><Relationship Id="rId14"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publicdomainpictures.net/view-image.php?image=171386&amp;picture=mime-and-thumbs-up"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1">
            <a:extLst>
              <a:ext uri="{FF2B5EF4-FFF2-40B4-BE49-F238E27FC236}">
                <a16:creationId xmlns:a16="http://schemas.microsoft.com/office/drawing/2014/main" id="{77752EDF-457C-492A-9614-FF119CEA6AEF}"/>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497" r="7497"/>
          <a:stretch/>
        </p:blipFill>
        <p:spPr>
          <a:xfrm>
            <a:off x="3461147" y="0"/>
            <a:ext cx="5689997" cy="446246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p:spPr>
      </p:pic>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603780" y="2657898"/>
            <a:ext cx="2220595" cy="712372"/>
          </a:xfrm>
        </p:spPr>
        <p:txBody>
          <a:bodyPr>
            <a:normAutofit/>
          </a:bodyPr>
          <a:lstStyle/>
          <a:p>
            <a:r>
              <a:rPr lang="en-IN" sz="1500" dirty="0">
                <a:solidFill>
                  <a:srgbClr val="27CED7"/>
                </a:solidFill>
              </a:rPr>
              <a:t>Peek. </a:t>
            </a:r>
            <a:r>
              <a:rPr lang="en-IN" sz="1500" dirty="0">
                <a:solidFill>
                  <a:schemeClr val="bg1">
                    <a:lumMod val="50000"/>
                  </a:schemeClr>
                </a:solidFill>
              </a:rPr>
              <a:t>Speak.</a:t>
            </a:r>
            <a:r>
              <a:rPr lang="en-IN" sz="1500" dirty="0">
                <a:solidFill>
                  <a:srgbClr val="27CED7"/>
                </a:solidFill>
              </a:rPr>
              <a:t> Repeat.</a:t>
            </a:r>
            <a:endParaRPr lang="ru-RU" sz="1500" dirty="0">
              <a:solidFill>
                <a:srgbClr val="27CED7"/>
              </a:solidFill>
            </a:endParaRPr>
          </a:p>
        </p:txBody>
      </p:sp>
      <p:grpSp>
        <p:nvGrpSpPr>
          <p:cNvPr id="12" name="Group 11">
            <a:extLst>
              <a:ext uri="{FF2B5EF4-FFF2-40B4-BE49-F238E27FC236}">
                <a16:creationId xmlns:a16="http://schemas.microsoft.com/office/drawing/2014/main" id="{58B57D5D-7299-43A3-9109-1479363BF75B}"/>
              </a:ext>
            </a:extLst>
          </p:cNvPr>
          <p:cNvGrpSpPr/>
          <p:nvPr/>
        </p:nvGrpSpPr>
        <p:grpSpPr>
          <a:xfrm>
            <a:off x="500641" y="1328463"/>
            <a:ext cx="2309648" cy="791675"/>
            <a:chOff x="640172" y="1824002"/>
            <a:chExt cx="2878280" cy="1055566"/>
          </a:xfrm>
        </p:grpSpPr>
        <p:sp>
          <p:nvSpPr>
            <p:cNvPr id="13" name="Title 1">
              <a:extLst>
                <a:ext uri="{FF2B5EF4-FFF2-40B4-BE49-F238E27FC236}">
                  <a16:creationId xmlns:a16="http://schemas.microsoft.com/office/drawing/2014/main" id="{83D60EA1-3450-48A5-A0BA-1092F003CEC2}"/>
                </a:ext>
              </a:extLst>
            </p:cNvPr>
            <p:cNvSpPr txBox="1">
              <a:spLocks/>
            </p:cNvSpPr>
            <p:nvPr/>
          </p:nvSpPr>
          <p:spPr>
            <a:xfrm>
              <a:off x="786259" y="1824002"/>
              <a:ext cx="2732193" cy="7477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6000" b="1" kern="1200">
                  <a:gradFill>
                    <a:gsLst>
                      <a:gs pos="0">
                        <a:schemeClr val="accent1"/>
                      </a:gs>
                      <a:gs pos="100000">
                        <a:schemeClr val="accent3"/>
                      </a:gs>
                    </a:gsLst>
                    <a:lin ang="0" scaled="1"/>
                  </a:gradFill>
                  <a:latin typeface="+mj-lt"/>
                  <a:ea typeface="+mj-ea"/>
                  <a:cs typeface="+mj-cs"/>
                </a:defRPr>
              </a:lvl1pPr>
            </a:lstStyle>
            <a:p>
              <a:pPr defTabSz="685800">
                <a:buClrTx/>
                <a:defRPr/>
              </a:pPr>
              <a:r>
                <a:rPr lang="en-IN" sz="4500" dirty="0">
                  <a:gradFill>
                    <a:gsLst>
                      <a:gs pos="0">
                        <a:srgbClr val="1CADE4"/>
                      </a:gs>
                      <a:gs pos="100000">
                        <a:srgbClr val="27CED7"/>
                      </a:gs>
                    </a:gsLst>
                    <a:lin ang="0" scaled="1"/>
                  </a:gradFill>
                  <a:latin typeface="Century Gothic"/>
                </a:rPr>
                <a:t>peeko.</a:t>
              </a:r>
              <a:endParaRPr lang="ru-RU" sz="4500" dirty="0">
                <a:gradFill>
                  <a:gsLst>
                    <a:gs pos="0">
                      <a:srgbClr val="1CADE4"/>
                    </a:gs>
                    <a:gs pos="100000">
                      <a:srgbClr val="27CED7"/>
                    </a:gs>
                  </a:gsLst>
                  <a:lin ang="0" scaled="1"/>
                </a:gradFill>
                <a:latin typeface="Century Gothic"/>
              </a:endParaRPr>
            </a:p>
          </p:txBody>
        </p:sp>
        <p:sp>
          <p:nvSpPr>
            <p:cNvPr id="14" name="TextBox 13">
              <a:extLst>
                <a:ext uri="{FF2B5EF4-FFF2-40B4-BE49-F238E27FC236}">
                  <a16:creationId xmlns:a16="http://schemas.microsoft.com/office/drawing/2014/main" id="{AB6343E3-E063-4982-B5DF-E93875AA0D32}"/>
                </a:ext>
              </a:extLst>
            </p:cNvPr>
            <p:cNvSpPr txBox="1"/>
            <p:nvPr/>
          </p:nvSpPr>
          <p:spPr>
            <a:xfrm>
              <a:off x="640172" y="2571792"/>
              <a:ext cx="2794671" cy="307776"/>
            </a:xfrm>
            <a:prstGeom prst="rect">
              <a:avLst/>
            </a:prstGeom>
            <a:noFill/>
          </p:spPr>
          <p:txBody>
            <a:bodyPr wrap="square" rtlCol="0">
              <a:spAutoFit/>
            </a:bodyPr>
            <a:lstStyle/>
            <a:p>
              <a:pPr algn="ctr" defTabSz="685800">
                <a:buClrTx/>
              </a:pPr>
              <a:r>
                <a:rPr lang="en-IN" sz="900" b="1" kern="1200" dirty="0">
                  <a:solidFill>
                    <a:prstClr val="white">
                      <a:lumMod val="50000"/>
                    </a:prstClr>
                  </a:solidFill>
                  <a:ea typeface="+mn-ea"/>
                  <a:cs typeface="+mn-cs"/>
                </a:rPr>
                <a:t>Unlocking the wisdom of crowds</a:t>
              </a:r>
              <a:endParaRPr lang="en-IN" sz="900" kern="1200" dirty="0">
                <a:solidFill>
                  <a:prstClr val="black"/>
                </a:solidFill>
                <a:ea typeface="+mn-ea"/>
                <a:cs typeface="+mn-cs"/>
              </a:endParaRPr>
            </a:p>
          </p:txBody>
        </p:sp>
      </p:grpSp>
    </p:spTree>
    <p:extLst>
      <p:ext uri="{BB962C8B-B14F-4D97-AF65-F5344CB8AC3E}">
        <p14:creationId xmlns:p14="http://schemas.microsoft.com/office/powerpoint/2010/main" val="341778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AD9AF1-50C3-43F2-A152-5CDFE0844FB7}"/>
              </a:ext>
            </a:extLst>
          </p:cNvPr>
          <p:cNvSpPr>
            <a:spLocks noGrp="1"/>
          </p:cNvSpPr>
          <p:nvPr>
            <p:ph type="sldNum" sz="quarter" idx="12"/>
          </p:nvPr>
        </p:nvSpPr>
        <p:spPr>
          <a:xfrm>
            <a:off x="8103268" y="4367113"/>
            <a:ext cx="412082" cy="273844"/>
          </a:xfrm>
        </p:spPr>
        <p:txBody>
          <a:bodyPr/>
          <a:lstStyle/>
          <a:p>
            <a:pPr defTabSz="685800">
              <a:buClrTx/>
            </a:pPr>
            <a:fld id="{D495E168-DA5E-4888-8D8A-92B118324C14}" type="slidenum">
              <a:rPr lang="ru-RU" kern="1200">
                <a:solidFill>
                  <a:prstClr val="white"/>
                </a:solidFill>
                <a:ea typeface="+mn-ea"/>
                <a:cs typeface="+mn-cs"/>
              </a:rPr>
              <a:pPr defTabSz="685800">
                <a:buClrTx/>
              </a:pPr>
              <a:t>2</a:t>
            </a:fld>
            <a:endParaRPr lang="ru-RU" kern="1200" dirty="0">
              <a:solidFill>
                <a:prstClr val="white"/>
              </a:solidFill>
              <a:ea typeface="+mn-ea"/>
              <a:cs typeface="+mn-cs"/>
            </a:endParaRPr>
          </a:p>
        </p:txBody>
      </p:sp>
      <p:sp>
        <p:nvSpPr>
          <p:cNvPr id="6" name="Title 5">
            <a:extLst>
              <a:ext uri="{FF2B5EF4-FFF2-40B4-BE49-F238E27FC236}">
                <a16:creationId xmlns:a16="http://schemas.microsoft.com/office/drawing/2014/main" id="{5E7E03D2-CB54-429B-A897-AD28722096D4}"/>
              </a:ext>
            </a:extLst>
          </p:cNvPr>
          <p:cNvSpPr>
            <a:spLocks noGrp="1"/>
          </p:cNvSpPr>
          <p:nvPr>
            <p:ph type="title"/>
          </p:nvPr>
        </p:nvSpPr>
        <p:spPr/>
        <p:txBody>
          <a:bodyPr>
            <a:normAutofit/>
          </a:bodyPr>
          <a:lstStyle/>
          <a:p>
            <a:r>
              <a:rPr lang="en-AS" dirty="0"/>
              <a:t>Problem</a:t>
            </a:r>
            <a:endParaRPr lang="en-US" dirty="0"/>
          </a:p>
        </p:txBody>
      </p:sp>
      <p:sp>
        <p:nvSpPr>
          <p:cNvPr id="7" name="TextBox 6">
            <a:extLst>
              <a:ext uri="{FF2B5EF4-FFF2-40B4-BE49-F238E27FC236}">
                <a16:creationId xmlns:a16="http://schemas.microsoft.com/office/drawing/2014/main" id="{E53183FA-C0CC-430B-B6B6-89A9AECA0F19}"/>
              </a:ext>
            </a:extLst>
          </p:cNvPr>
          <p:cNvSpPr txBox="1"/>
          <p:nvPr/>
        </p:nvSpPr>
        <p:spPr>
          <a:xfrm>
            <a:off x="1993692" y="1354744"/>
            <a:ext cx="5785339" cy="553998"/>
          </a:xfrm>
          <a:prstGeom prst="rect">
            <a:avLst/>
          </a:prstGeom>
          <a:noFill/>
        </p:spPr>
        <p:txBody>
          <a:bodyPr wrap="square" rtlCol="0">
            <a:spAutoFit/>
          </a:bodyPr>
          <a:lstStyle/>
          <a:p>
            <a:pPr algn="ctr" defTabSz="685800">
              <a:buClrTx/>
            </a:pPr>
            <a:r>
              <a:rPr lang="en-AS" sz="1500" b="1" kern="1200" dirty="0">
                <a:latin typeface="Miller Text"/>
                <a:ea typeface="+mn-ea"/>
                <a:cs typeface="+mn-cs"/>
              </a:rPr>
              <a:t>Pluralistic Ignorance</a:t>
            </a:r>
            <a:br>
              <a:rPr lang="en-AS" sz="1500" i="1" kern="1200" dirty="0">
                <a:latin typeface="Miller Text"/>
                <a:ea typeface="+mn-ea"/>
                <a:cs typeface="+mn-cs"/>
              </a:rPr>
            </a:br>
            <a:r>
              <a:rPr lang="en-US" sz="1500" i="1" kern="1200" dirty="0">
                <a:latin typeface="Miller Text"/>
                <a:ea typeface="+mn-ea"/>
                <a:cs typeface="+mn-cs"/>
              </a:rPr>
              <a:t>Everyone is willing to talk but thinks everyone else is unwilling. </a:t>
            </a:r>
            <a:endParaRPr lang="en-US" sz="1500" i="1" kern="1200" dirty="0">
              <a:solidFill>
                <a:prstClr val="black"/>
              </a:solidFill>
              <a:ea typeface="+mn-ea"/>
              <a:cs typeface="+mn-cs"/>
            </a:endParaRPr>
          </a:p>
        </p:txBody>
      </p:sp>
      <p:pic>
        <p:nvPicPr>
          <p:cNvPr id="13" name="Picture 12">
            <a:extLst>
              <a:ext uri="{FF2B5EF4-FFF2-40B4-BE49-F238E27FC236}">
                <a16:creationId xmlns:a16="http://schemas.microsoft.com/office/drawing/2014/main" id="{B8AAEEDA-D5FB-4346-A9DE-6105887E0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379" y="1372603"/>
            <a:ext cx="753941" cy="753941"/>
          </a:xfrm>
          <a:prstGeom prst="rect">
            <a:avLst/>
          </a:prstGeom>
        </p:spPr>
      </p:pic>
      <p:sp>
        <p:nvSpPr>
          <p:cNvPr id="8" name="TextBox 7">
            <a:extLst>
              <a:ext uri="{FF2B5EF4-FFF2-40B4-BE49-F238E27FC236}">
                <a16:creationId xmlns:a16="http://schemas.microsoft.com/office/drawing/2014/main" id="{F70214B2-2782-4298-AD5D-18819F799CA9}"/>
              </a:ext>
            </a:extLst>
          </p:cNvPr>
          <p:cNvSpPr txBox="1"/>
          <p:nvPr/>
        </p:nvSpPr>
        <p:spPr>
          <a:xfrm>
            <a:off x="6742585" y="4859767"/>
            <a:ext cx="2223762" cy="219291"/>
          </a:xfrm>
          <a:prstGeom prst="rect">
            <a:avLst/>
          </a:prstGeom>
          <a:noFill/>
        </p:spPr>
        <p:txBody>
          <a:bodyPr wrap="square" rtlCol="0">
            <a:spAutoFit/>
          </a:bodyPr>
          <a:lstStyle/>
          <a:p>
            <a:pPr algn="ctr" defTabSz="685800">
              <a:buClrTx/>
            </a:pPr>
            <a:r>
              <a:rPr lang="en-AS" sz="825" i="1" kern="1200" dirty="0">
                <a:solidFill>
                  <a:prstClr val="black"/>
                </a:solidFill>
                <a:ea typeface="+mn-ea"/>
                <a:cs typeface="+mn-cs"/>
              </a:rPr>
              <a:t>Sources available in Appendix</a:t>
            </a:r>
            <a:endParaRPr lang="en-US" sz="900" i="1" kern="1200" dirty="0">
              <a:solidFill>
                <a:prstClr val="black"/>
              </a:solidFill>
              <a:ea typeface="+mn-ea"/>
              <a:cs typeface="+mn-cs"/>
            </a:endParaRPr>
          </a:p>
        </p:txBody>
      </p:sp>
      <p:sp>
        <p:nvSpPr>
          <p:cNvPr id="9" name="TextBox 8">
            <a:extLst>
              <a:ext uri="{FF2B5EF4-FFF2-40B4-BE49-F238E27FC236}">
                <a16:creationId xmlns:a16="http://schemas.microsoft.com/office/drawing/2014/main" id="{99FE6326-AE00-4577-B4CD-A2892B831AD9}"/>
              </a:ext>
            </a:extLst>
          </p:cNvPr>
          <p:cNvSpPr txBox="1"/>
          <p:nvPr/>
        </p:nvSpPr>
        <p:spPr>
          <a:xfrm>
            <a:off x="3723153" y="1893771"/>
            <a:ext cx="2299325" cy="207749"/>
          </a:xfrm>
          <a:prstGeom prst="rect">
            <a:avLst/>
          </a:prstGeom>
          <a:noFill/>
        </p:spPr>
        <p:txBody>
          <a:bodyPr wrap="square">
            <a:spAutoFit/>
          </a:bodyPr>
          <a:lstStyle/>
          <a:p>
            <a:pPr algn="ctr" defTabSz="685800">
              <a:buClrTx/>
            </a:pPr>
            <a:r>
              <a:rPr lang="en-US" sz="750" kern="1200" dirty="0">
                <a:solidFill>
                  <a:prstClr val="black"/>
                </a:solidFill>
                <a:ea typeface="+mn-ea"/>
                <a:cs typeface="+mn-cs"/>
                <a:hlinkClick r:id="rId4"/>
              </a:rPr>
              <a:t>Psychological Experiment, The Cut</a:t>
            </a:r>
            <a:r>
              <a:rPr lang="en-US" sz="750" kern="1200" dirty="0">
                <a:solidFill>
                  <a:prstClr val="black"/>
                </a:solidFill>
                <a:ea typeface="+mn-ea"/>
                <a:cs typeface="+mn-cs"/>
              </a:rPr>
              <a:t> </a:t>
            </a:r>
            <a:endParaRPr lang="en-AS" sz="750" kern="1200" dirty="0">
              <a:solidFill>
                <a:prstClr val="black"/>
              </a:solidFill>
              <a:ea typeface="+mn-ea"/>
              <a:cs typeface="+mn-cs"/>
            </a:endParaRPr>
          </a:p>
        </p:txBody>
      </p:sp>
      <p:grpSp>
        <p:nvGrpSpPr>
          <p:cNvPr id="21" name="Group 20">
            <a:extLst>
              <a:ext uri="{FF2B5EF4-FFF2-40B4-BE49-F238E27FC236}">
                <a16:creationId xmlns:a16="http://schemas.microsoft.com/office/drawing/2014/main" id="{BDD894A4-9089-4C39-948C-3FE428C8FA30}"/>
              </a:ext>
            </a:extLst>
          </p:cNvPr>
          <p:cNvGrpSpPr/>
          <p:nvPr/>
        </p:nvGrpSpPr>
        <p:grpSpPr>
          <a:xfrm>
            <a:off x="1029210" y="2810579"/>
            <a:ext cx="2376240" cy="1220252"/>
            <a:chOff x="649130" y="2539582"/>
            <a:chExt cx="3799434" cy="1951094"/>
          </a:xfrm>
        </p:grpSpPr>
        <p:pic>
          <p:nvPicPr>
            <p:cNvPr id="22" name="Picture 21">
              <a:extLst>
                <a:ext uri="{FF2B5EF4-FFF2-40B4-BE49-F238E27FC236}">
                  <a16:creationId xmlns:a16="http://schemas.microsoft.com/office/drawing/2014/main" id="{81816C77-21EC-4F0A-B93E-50D2D1516AAF}"/>
                </a:ext>
              </a:extLst>
            </p:cNvPr>
            <p:cNvPicPr>
              <a:picLocks noChangeAspect="1"/>
            </p:cNvPicPr>
            <p:nvPr/>
          </p:nvPicPr>
          <p:blipFill>
            <a:blip r:embed="rId5"/>
            <a:stretch>
              <a:fillRect/>
            </a:stretch>
          </p:blipFill>
          <p:spPr>
            <a:xfrm>
              <a:off x="649130" y="2552509"/>
              <a:ext cx="3757950" cy="599836"/>
            </a:xfrm>
            <a:prstGeom prst="rect">
              <a:avLst/>
            </a:prstGeom>
          </p:spPr>
        </p:pic>
        <p:pic>
          <p:nvPicPr>
            <p:cNvPr id="23" name="Picture 22">
              <a:extLst>
                <a:ext uri="{FF2B5EF4-FFF2-40B4-BE49-F238E27FC236}">
                  <a16:creationId xmlns:a16="http://schemas.microsoft.com/office/drawing/2014/main" id="{F849ABC9-40BB-43AC-8F1C-B73476CBDB4A}"/>
                </a:ext>
              </a:extLst>
            </p:cNvPr>
            <p:cNvPicPr>
              <a:picLocks noChangeAspect="1"/>
            </p:cNvPicPr>
            <p:nvPr/>
          </p:nvPicPr>
          <p:blipFill>
            <a:blip r:embed="rId6"/>
            <a:stretch>
              <a:fillRect/>
            </a:stretch>
          </p:blipFill>
          <p:spPr>
            <a:xfrm>
              <a:off x="659768" y="3152345"/>
              <a:ext cx="3788796" cy="1338331"/>
            </a:xfrm>
            <a:prstGeom prst="rect">
              <a:avLst/>
            </a:prstGeom>
          </p:spPr>
        </p:pic>
        <p:pic>
          <p:nvPicPr>
            <p:cNvPr id="24" name="Picture 23">
              <a:extLst>
                <a:ext uri="{FF2B5EF4-FFF2-40B4-BE49-F238E27FC236}">
                  <a16:creationId xmlns:a16="http://schemas.microsoft.com/office/drawing/2014/main" id="{1BE0EE65-34AC-4A96-A855-6D335665757D}"/>
                </a:ext>
              </a:extLst>
            </p:cNvPr>
            <p:cNvPicPr>
              <a:picLocks noChangeAspect="1"/>
            </p:cNvPicPr>
            <p:nvPr/>
          </p:nvPicPr>
          <p:blipFill rotWithShape="1">
            <a:blip r:embed="rId7"/>
            <a:srcRect l="15050"/>
            <a:stretch/>
          </p:blipFill>
          <p:spPr>
            <a:xfrm>
              <a:off x="727224" y="2539582"/>
              <a:ext cx="525593" cy="177158"/>
            </a:xfrm>
            <a:prstGeom prst="rect">
              <a:avLst/>
            </a:prstGeom>
          </p:spPr>
        </p:pic>
        <p:sp>
          <p:nvSpPr>
            <p:cNvPr id="25" name="Rectangle 24">
              <a:extLst>
                <a:ext uri="{FF2B5EF4-FFF2-40B4-BE49-F238E27FC236}">
                  <a16:creationId xmlns:a16="http://schemas.microsoft.com/office/drawing/2014/main" id="{D9DF1856-2CCC-4BA1-B929-A83B77B33A5D}"/>
                </a:ext>
              </a:extLst>
            </p:cNvPr>
            <p:cNvSpPr/>
            <p:nvPr/>
          </p:nvSpPr>
          <p:spPr>
            <a:xfrm>
              <a:off x="928453" y="3450116"/>
              <a:ext cx="1685672" cy="247596"/>
            </a:xfrm>
            <a:prstGeom prst="rect">
              <a:avLst/>
            </a:prstGeom>
            <a:solidFill>
              <a:srgbClr val="FFFF00">
                <a:alpha val="20000"/>
              </a:srgbClr>
            </a:solidFill>
            <a:ln w="12700" cap="flat">
              <a:noFill/>
              <a:prstDash val="solid"/>
              <a:miter/>
            </a:ln>
          </p:spPr>
          <p:txBody>
            <a:bodyPr rtlCol="0" anchor="ctr"/>
            <a:lstStyle/>
            <a:p>
              <a:pPr algn="l"/>
              <a:endParaRPr lang="en-IN" dirty="0"/>
            </a:p>
          </p:txBody>
        </p:sp>
      </p:grpSp>
      <p:sp>
        <p:nvSpPr>
          <p:cNvPr id="26" name="TextBox 25">
            <a:extLst>
              <a:ext uri="{FF2B5EF4-FFF2-40B4-BE49-F238E27FC236}">
                <a16:creationId xmlns:a16="http://schemas.microsoft.com/office/drawing/2014/main" id="{F56EF97C-1A9A-47A8-B484-6DF98DEC39E7}"/>
              </a:ext>
            </a:extLst>
          </p:cNvPr>
          <p:cNvSpPr txBox="1"/>
          <p:nvPr/>
        </p:nvSpPr>
        <p:spPr>
          <a:xfrm>
            <a:off x="950938" y="2360214"/>
            <a:ext cx="7655476" cy="276999"/>
          </a:xfrm>
          <a:prstGeom prst="rect">
            <a:avLst/>
          </a:prstGeom>
          <a:noFill/>
        </p:spPr>
        <p:txBody>
          <a:bodyPr wrap="square" rtlCol="0">
            <a:spAutoFit/>
          </a:bodyPr>
          <a:lstStyle/>
          <a:p>
            <a:pPr algn="ctr" defTabSz="685800">
              <a:buClrTx/>
            </a:pPr>
            <a:r>
              <a:rPr lang="en-US" sz="1200" b="1" i="1" kern="1200" dirty="0">
                <a:latin typeface="Miller Text"/>
                <a:ea typeface="+mn-ea"/>
                <a:cs typeface="+mn-cs"/>
              </a:rPr>
              <a:t>People don’t know who is interested in what or how to go about having a conversation</a:t>
            </a:r>
            <a:endParaRPr lang="en-US" sz="1200" b="1" i="1" kern="1200" dirty="0">
              <a:solidFill>
                <a:prstClr val="black"/>
              </a:solidFill>
              <a:ea typeface="+mn-ea"/>
              <a:cs typeface="+mn-cs"/>
            </a:endParaRPr>
          </a:p>
        </p:txBody>
      </p:sp>
      <p:cxnSp>
        <p:nvCxnSpPr>
          <p:cNvPr id="30" name="Straight Connector 29">
            <a:extLst>
              <a:ext uri="{FF2B5EF4-FFF2-40B4-BE49-F238E27FC236}">
                <a16:creationId xmlns:a16="http://schemas.microsoft.com/office/drawing/2014/main" id="{4D35101E-C283-462C-AE5C-55E7339F8962}"/>
              </a:ext>
            </a:extLst>
          </p:cNvPr>
          <p:cNvCxnSpPr>
            <a:cxnSpLocks/>
          </p:cNvCxnSpPr>
          <p:nvPr/>
        </p:nvCxnSpPr>
        <p:spPr>
          <a:xfrm>
            <a:off x="547141" y="2352162"/>
            <a:ext cx="7742420" cy="8104"/>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grpSp>
        <p:nvGrpSpPr>
          <p:cNvPr id="2" name="Group 1">
            <a:extLst>
              <a:ext uri="{FF2B5EF4-FFF2-40B4-BE49-F238E27FC236}">
                <a16:creationId xmlns:a16="http://schemas.microsoft.com/office/drawing/2014/main" id="{4B74B641-80A4-4A72-B742-0AFD247B96A1}"/>
              </a:ext>
            </a:extLst>
          </p:cNvPr>
          <p:cNvGrpSpPr/>
          <p:nvPr/>
        </p:nvGrpSpPr>
        <p:grpSpPr>
          <a:xfrm>
            <a:off x="1009604" y="4124103"/>
            <a:ext cx="2341534" cy="759864"/>
            <a:chOff x="4966935" y="2902624"/>
            <a:chExt cx="4010050" cy="1301324"/>
          </a:xfrm>
        </p:grpSpPr>
        <p:grpSp>
          <p:nvGrpSpPr>
            <p:cNvPr id="4" name="Group 3">
              <a:extLst>
                <a:ext uri="{FF2B5EF4-FFF2-40B4-BE49-F238E27FC236}">
                  <a16:creationId xmlns:a16="http://schemas.microsoft.com/office/drawing/2014/main" id="{EA6DFD10-1571-43E1-BF5E-6EE37374A2FB}"/>
                </a:ext>
              </a:extLst>
            </p:cNvPr>
            <p:cNvGrpSpPr/>
            <p:nvPr/>
          </p:nvGrpSpPr>
          <p:grpSpPr>
            <a:xfrm>
              <a:off x="4966935" y="2902624"/>
              <a:ext cx="4010050" cy="1301324"/>
              <a:chOff x="4966935" y="2902624"/>
              <a:chExt cx="4010050" cy="1301324"/>
            </a:xfrm>
          </p:grpSpPr>
          <p:pic>
            <p:nvPicPr>
              <p:cNvPr id="27" name="Picture 26">
                <a:extLst>
                  <a:ext uri="{FF2B5EF4-FFF2-40B4-BE49-F238E27FC236}">
                    <a16:creationId xmlns:a16="http://schemas.microsoft.com/office/drawing/2014/main" id="{EC10A3A6-86F7-4BD3-8F5D-9DE58A3B5A4F}"/>
                  </a:ext>
                </a:extLst>
              </p:cNvPr>
              <p:cNvPicPr>
                <a:picLocks noChangeAspect="1"/>
              </p:cNvPicPr>
              <p:nvPr/>
            </p:nvPicPr>
            <p:blipFill>
              <a:blip r:embed="rId8"/>
              <a:stretch>
                <a:fillRect/>
              </a:stretch>
            </p:blipFill>
            <p:spPr>
              <a:xfrm>
                <a:off x="4966935" y="3135420"/>
                <a:ext cx="4010050" cy="1068528"/>
              </a:xfrm>
              <a:prstGeom prst="rect">
                <a:avLst/>
              </a:prstGeom>
            </p:spPr>
          </p:pic>
          <p:pic>
            <p:nvPicPr>
              <p:cNvPr id="28" name="Picture 27">
                <a:extLst>
                  <a:ext uri="{FF2B5EF4-FFF2-40B4-BE49-F238E27FC236}">
                    <a16:creationId xmlns:a16="http://schemas.microsoft.com/office/drawing/2014/main" id="{AED10DD6-039D-409A-9708-D1344ADAC331}"/>
                  </a:ext>
                </a:extLst>
              </p:cNvPr>
              <p:cNvPicPr>
                <a:picLocks noChangeAspect="1"/>
              </p:cNvPicPr>
              <p:nvPr/>
            </p:nvPicPr>
            <p:blipFill>
              <a:blip r:embed="rId9"/>
              <a:stretch>
                <a:fillRect/>
              </a:stretch>
            </p:blipFill>
            <p:spPr>
              <a:xfrm>
                <a:off x="4966935" y="2902624"/>
                <a:ext cx="659113" cy="275629"/>
              </a:xfrm>
              <a:prstGeom prst="rect">
                <a:avLst/>
              </a:prstGeom>
            </p:spPr>
          </p:pic>
        </p:grpSp>
        <p:sp>
          <p:nvSpPr>
            <p:cNvPr id="18" name="Rectangle 17">
              <a:extLst>
                <a:ext uri="{FF2B5EF4-FFF2-40B4-BE49-F238E27FC236}">
                  <a16:creationId xmlns:a16="http://schemas.microsoft.com/office/drawing/2014/main" id="{69CA182E-DE9C-4B00-BA93-FE3D9B010D25}"/>
                </a:ext>
              </a:extLst>
            </p:cNvPr>
            <p:cNvSpPr/>
            <p:nvPr/>
          </p:nvSpPr>
          <p:spPr>
            <a:xfrm>
              <a:off x="7260432" y="3941959"/>
              <a:ext cx="1685672" cy="247596"/>
            </a:xfrm>
            <a:prstGeom prst="rect">
              <a:avLst/>
            </a:prstGeom>
            <a:solidFill>
              <a:srgbClr val="FFFF00">
                <a:alpha val="20000"/>
              </a:srgbClr>
            </a:solidFill>
            <a:ln w="12700" cap="flat">
              <a:noFill/>
              <a:prstDash val="solid"/>
              <a:miter/>
            </a:ln>
          </p:spPr>
          <p:txBody>
            <a:bodyPr rtlCol="0" anchor="ctr"/>
            <a:lstStyle/>
            <a:p>
              <a:pPr algn="l"/>
              <a:endParaRPr lang="en-IN" dirty="0"/>
            </a:p>
          </p:txBody>
        </p:sp>
      </p:grpSp>
      <p:pic>
        <p:nvPicPr>
          <p:cNvPr id="20" name="Graphic 19" descr="Stopwatch">
            <a:extLst>
              <a:ext uri="{FF2B5EF4-FFF2-40B4-BE49-F238E27FC236}">
                <a16:creationId xmlns:a16="http://schemas.microsoft.com/office/drawing/2014/main" id="{C2D7E371-D44E-4761-8FE3-B94AC0C584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64561" y="2761155"/>
            <a:ext cx="457200" cy="457200"/>
          </a:xfrm>
          <a:prstGeom prst="rect">
            <a:avLst/>
          </a:prstGeom>
        </p:spPr>
      </p:pic>
      <p:sp>
        <p:nvSpPr>
          <p:cNvPr id="29" name="TextBox 28">
            <a:extLst>
              <a:ext uri="{FF2B5EF4-FFF2-40B4-BE49-F238E27FC236}">
                <a16:creationId xmlns:a16="http://schemas.microsoft.com/office/drawing/2014/main" id="{9B4A6D85-D79C-41FF-A6EF-F895793A1FAD}"/>
              </a:ext>
            </a:extLst>
          </p:cNvPr>
          <p:cNvSpPr txBox="1"/>
          <p:nvPr/>
        </p:nvSpPr>
        <p:spPr>
          <a:xfrm>
            <a:off x="3756951" y="3146657"/>
            <a:ext cx="2453387" cy="415498"/>
          </a:xfrm>
          <a:prstGeom prst="rect">
            <a:avLst/>
          </a:prstGeom>
          <a:noFill/>
        </p:spPr>
        <p:txBody>
          <a:bodyPr wrap="square">
            <a:spAutoFit/>
          </a:bodyPr>
          <a:lstStyle/>
          <a:p>
            <a:pPr algn="ctr" defTabSz="685800">
              <a:buClrTx/>
            </a:pPr>
            <a:r>
              <a:rPr lang="en-AS" sz="1050" b="1" i="1" kern="1200" dirty="0">
                <a:solidFill>
                  <a:prstClr val="black"/>
                </a:solidFill>
                <a:ea typeface="+mn-ea"/>
                <a:cs typeface="+mn-cs"/>
              </a:rPr>
              <a:t>The Average American</a:t>
            </a:r>
            <a:br>
              <a:rPr lang="en-AS" sz="1050" kern="1200" dirty="0">
                <a:solidFill>
                  <a:prstClr val="black"/>
                </a:solidFill>
                <a:ea typeface="+mn-ea"/>
                <a:cs typeface="+mn-cs"/>
              </a:rPr>
            </a:br>
            <a:r>
              <a:rPr lang="en-AS" sz="1050" kern="1200" dirty="0">
                <a:solidFill>
                  <a:prstClr val="black"/>
                </a:solidFill>
                <a:ea typeface="+mn-ea"/>
                <a:cs typeface="+mn-cs"/>
              </a:rPr>
              <a:t>5 hours spent each day doing nothing</a:t>
            </a:r>
            <a:endParaRPr lang="en-US" sz="1050" kern="1200" dirty="0">
              <a:solidFill>
                <a:prstClr val="black"/>
              </a:solidFill>
              <a:ea typeface="+mn-ea"/>
              <a:cs typeface="+mn-cs"/>
            </a:endParaRPr>
          </a:p>
        </p:txBody>
      </p:sp>
      <p:sp>
        <p:nvSpPr>
          <p:cNvPr id="31" name="TextBox 30">
            <a:extLst>
              <a:ext uri="{FF2B5EF4-FFF2-40B4-BE49-F238E27FC236}">
                <a16:creationId xmlns:a16="http://schemas.microsoft.com/office/drawing/2014/main" id="{3E8A0EA5-A51B-4170-8126-D412B9C6947E}"/>
              </a:ext>
            </a:extLst>
          </p:cNvPr>
          <p:cNvSpPr txBox="1"/>
          <p:nvPr/>
        </p:nvSpPr>
        <p:spPr>
          <a:xfrm>
            <a:off x="4673075" y="3562155"/>
            <a:ext cx="462339" cy="207749"/>
          </a:xfrm>
          <a:prstGeom prst="rect">
            <a:avLst/>
          </a:prstGeom>
          <a:noFill/>
        </p:spPr>
        <p:txBody>
          <a:bodyPr wrap="square">
            <a:spAutoFit/>
          </a:bodyPr>
          <a:lstStyle/>
          <a:p>
            <a:pPr algn="ctr" defTabSz="685800">
              <a:buClrTx/>
            </a:pPr>
            <a:r>
              <a:rPr lang="en-US" sz="750" kern="1200" dirty="0">
                <a:solidFill>
                  <a:prstClr val="black"/>
                </a:solidFill>
                <a:ea typeface="+mn-ea"/>
                <a:cs typeface="+mn-cs"/>
                <a:hlinkClick r:id="rId12"/>
              </a:rPr>
              <a:t>CDC</a:t>
            </a:r>
            <a:r>
              <a:rPr lang="en-AS" sz="750" kern="1200" baseline="30000" dirty="0">
                <a:solidFill>
                  <a:prstClr val="black"/>
                </a:solidFill>
                <a:ea typeface="+mn-ea"/>
                <a:cs typeface="+mn-cs"/>
              </a:rPr>
              <a:t>2</a:t>
            </a:r>
            <a:r>
              <a:rPr lang="en-US" sz="750" kern="1200" dirty="0">
                <a:solidFill>
                  <a:prstClr val="black"/>
                </a:solidFill>
                <a:ea typeface="+mn-ea"/>
                <a:cs typeface="+mn-cs"/>
              </a:rPr>
              <a:t> </a:t>
            </a:r>
            <a:endParaRPr lang="en-AS" sz="750" kern="1200" dirty="0">
              <a:solidFill>
                <a:prstClr val="black"/>
              </a:solidFill>
              <a:ea typeface="+mn-ea"/>
              <a:cs typeface="+mn-cs"/>
            </a:endParaRPr>
          </a:p>
        </p:txBody>
      </p:sp>
      <p:pic>
        <p:nvPicPr>
          <p:cNvPr id="32" name="Graphic 31" descr="Disconnected">
            <a:extLst>
              <a:ext uri="{FF2B5EF4-FFF2-40B4-BE49-F238E27FC236}">
                <a16:creationId xmlns:a16="http://schemas.microsoft.com/office/drawing/2014/main" id="{6D235317-56EE-4820-B20F-D52218BD84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84058" y="2751564"/>
            <a:ext cx="457200" cy="457200"/>
          </a:xfrm>
          <a:prstGeom prst="rect">
            <a:avLst/>
          </a:prstGeom>
        </p:spPr>
      </p:pic>
      <p:sp>
        <p:nvSpPr>
          <p:cNvPr id="33" name="TextBox 32">
            <a:extLst>
              <a:ext uri="{FF2B5EF4-FFF2-40B4-BE49-F238E27FC236}">
                <a16:creationId xmlns:a16="http://schemas.microsoft.com/office/drawing/2014/main" id="{D4781299-EB10-4D0F-987C-5700A802CD89}"/>
              </a:ext>
            </a:extLst>
          </p:cNvPr>
          <p:cNvSpPr txBox="1"/>
          <p:nvPr/>
        </p:nvSpPr>
        <p:spPr>
          <a:xfrm>
            <a:off x="6592614" y="3127176"/>
            <a:ext cx="1869603" cy="577081"/>
          </a:xfrm>
          <a:prstGeom prst="rect">
            <a:avLst/>
          </a:prstGeom>
          <a:noFill/>
        </p:spPr>
        <p:txBody>
          <a:bodyPr wrap="square">
            <a:spAutoFit/>
          </a:bodyPr>
          <a:lstStyle/>
          <a:p>
            <a:pPr algn="ctr" defTabSz="685800">
              <a:buClrTx/>
            </a:pPr>
            <a:r>
              <a:rPr lang="en-AS" sz="1050" b="1" i="1" kern="1200" dirty="0">
                <a:solidFill>
                  <a:prstClr val="black"/>
                </a:solidFill>
                <a:ea typeface="+mn-ea"/>
                <a:cs typeface="+mn-cs"/>
              </a:rPr>
              <a:t>The Millennial</a:t>
            </a:r>
            <a:br>
              <a:rPr lang="en-AS" sz="1050" kern="1200" dirty="0">
                <a:solidFill>
                  <a:prstClr val="black"/>
                </a:solidFill>
                <a:ea typeface="+mn-ea"/>
                <a:cs typeface="+mn-cs"/>
              </a:rPr>
            </a:br>
            <a:r>
              <a:rPr lang="en-AS" sz="1050" kern="1200" dirty="0">
                <a:solidFill>
                  <a:prstClr val="black"/>
                </a:solidFill>
                <a:ea typeface="+mn-ea"/>
                <a:cs typeface="+mn-cs"/>
              </a:rPr>
              <a:t>26% do not know their neighbour's first name</a:t>
            </a:r>
            <a:endParaRPr lang="en-US" sz="1050" kern="1200" dirty="0">
              <a:solidFill>
                <a:prstClr val="black"/>
              </a:solidFill>
              <a:ea typeface="+mn-ea"/>
              <a:cs typeface="+mn-cs"/>
            </a:endParaRPr>
          </a:p>
        </p:txBody>
      </p:sp>
      <p:sp>
        <p:nvSpPr>
          <p:cNvPr id="34" name="TextBox 33">
            <a:extLst>
              <a:ext uri="{FF2B5EF4-FFF2-40B4-BE49-F238E27FC236}">
                <a16:creationId xmlns:a16="http://schemas.microsoft.com/office/drawing/2014/main" id="{39D39911-EA9A-4EB3-ABBA-3A727751CF98}"/>
              </a:ext>
            </a:extLst>
          </p:cNvPr>
          <p:cNvSpPr txBox="1"/>
          <p:nvPr/>
        </p:nvSpPr>
        <p:spPr>
          <a:xfrm>
            <a:off x="7157932" y="3643520"/>
            <a:ext cx="877672" cy="207749"/>
          </a:xfrm>
          <a:prstGeom prst="rect">
            <a:avLst/>
          </a:prstGeom>
          <a:noFill/>
        </p:spPr>
        <p:txBody>
          <a:bodyPr wrap="square">
            <a:spAutoFit/>
          </a:bodyPr>
          <a:lstStyle/>
          <a:p>
            <a:pPr algn="ctr" defTabSz="685800">
              <a:buClrTx/>
            </a:pPr>
            <a:r>
              <a:rPr lang="en-US" sz="750" kern="1200" dirty="0" err="1">
                <a:solidFill>
                  <a:prstClr val="black"/>
                </a:solidFill>
                <a:ea typeface="+mn-ea"/>
                <a:cs typeface="+mn-cs"/>
                <a:hlinkClick r:id="rId15"/>
              </a:rPr>
              <a:t>OnePoll</a:t>
            </a:r>
            <a:r>
              <a:rPr lang="en-US" sz="750" kern="1200" dirty="0">
                <a:solidFill>
                  <a:prstClr val="black"/>
                </a:solidFill>
                <a:ea typeface="+mn-ea"/>
                <a:cs typeface="+mn-cs"/>
                <a:hlinkClick r:id="rId15"/>
              </a:rPr>
              <a:t> Study</a:t>
            </a:r>
            <a:r>
              <a:rPr lang="en-AS" sz="750" kern="1200" baseline="30000" dirty="0">
                <a:solidFill>
                  <a:prstClr val="black"/>
                </a:solidFill>
                <a:ea typeface="+mn-ea"/>
                <a:cs typeface="+mn-cs"/>
              </a:rPr>
              <a:t>4</a:t>
            </a:r>
            <a:r>
              <a:rPr lang="en-US" sz="750" kern="1200" dirty="0">
                <a:solidFill>
                  <a:prstClr val="black"/>
                </a:solidFill>
                <a:ea typeface="+mn-ea"/>
                <a:cs typeface="+mn-cs"/>
              </a:rPr>
              <a:t> </a:t>
            </a:r>
            <a:endParaRPr lang="en-AS" sz="750" kern="1200" dirty="0">
              <a:solidFill>
                <a:prstClr val="black"/>
              </a:solidFill>
              <a:ea typeface="+mn-ea"/>
              <a:cs typeface="+mn-cs"/>
            </a:endParaRPr>
          </a:p>
        </p:txBody>
      </p:sp>
      <p:pic>
        <p:nvPicPr>
          <p:cNvPr id="35" name="Graphic 34" descr="Person eating">
            <a:extLst>
              <a:ext uri="{FF2B5EF4-FFF2-40B4-BE49-F238E27FC236}">
                <a16:creationId xmlns:a16="http://schemas.microsoft.com/office/drawing/2014/main" id="{9F5EB5CF-10D3-43F2-B856-18D58399DA5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35414" y="3839102"/>
            <a:ext cx="457200" cy="457200"/>
          </a:xfrm>
          <a:prstGeom prst="rect">
            <a:avLst/>
          </a:prstGeom>
        </p:spPr>
      </p:pic>
      <p:sp>
        <p:nvSpPr>
          <p:cNvPr id="36" name="TextBox 35">
            <a:extLst>
              <a:ext uri="{FF2B5EF4-FFF2-40B4-BE49-F238E27FC236}">
                <a16:creationId xmlns:a16="http://schemas.microsoft.com/office/drawing/2014/main" id="{76CA2D57-556B-4A03-9B4E-BC7842593288}"/>
              </a:ext>
            </a:extLst>
          </p:cNvPr>
          <p:cNvSpPr txBox="1"/>
          <p:nvPr/>
        </p:nvSpPr>
        <p:spPr>
          <a:xfrm>
            <a:off x="4852813" y="4224795"/>
            <a:ext cx="2820299" cy="577081"/>
          </a:xfrm>
          <a:prstGeom prst="rect">
            <a:avLst/>
          </a:prstGeom>
          <a:noFill/>
        </p:spPr>
        <p:txBody>
          <a:bodyPr wrap="square">
            <a:spAutoFit/>
          </a:bodyPr>
          <a:lstStyle/>
          <a:p>
            <a:pPr algn="ctr" defTabSz="685800">
              <a:buClrTx/>
            </a:pPr>
            <a:r>
              <a:rPr lang="en-AS" sz="1050" b="1" i="1" kern="1200" dirty="0">
                <a:solidFill>
                  <a:prstClr val="black"/>
                </a:solidFill>
                <a:ea typeface="+mn-ea"/>
                <a:cs typeface="+mn-cs"/>
              </a:rPr>
              <a:t>The Chasing Loneliness</a:t>
            </a:r>
            <a:br>
              <a:rPr lang="en-AS" sz="1050" kern="1200" dirty="0">
                <a:solidFill>
                  <a:prstClr val="black"/>
                </a:solidFill>
                <a:ea typeface="+mn-ea"/>
                <a:cs typeface="+mn-cs"/>
              </a:rPr>
            </a:br>
            <a:r>
              <a:rPr lang="en-AS" sz="1050" kern="1200" dirty="0">
                <a:solidFill>
                  <a:prstClr val="black"/>
                </a:solidFill>
                <a:ea typeface="+mn-ea"/>
                <a:cs typeface="+mn-cs"/>
              </a:rPr>
              <a:t>37% of meals consumed alone not by choice</a:t>
            </a:r>
            <a:endParaRPr lang="en-US" sz="1050" kern="1200" dirty="0">
              <a:solidFill>
                <a:prstClr val="black"/>
              </a:solidFill>
              <a:ea typeface="+mn-ea"/>
              <a:cs typeface="+mn-cs"/>
            </a:endParaRPr>
          </a:p>
        </p:txBody>
      </p:sp>
      <p:sp>
        <p:nvSpPr>
          <p:cNvPr id="37" name="TextBox 36">
            <a:extLst>
              <a:ext uri="{FF2B5EF4-FFF2-40B4-BE49-F238E27FC236}">
                <a16:creationId xmlns:a16="http://schemas.microsoft.com/office/drawing/2014/main" id="{4D884FA5-23BB-43CC-ABF4-026EB3F16209}"/>
              </a:ext>
            </a:extLst>
          </p:cNvPr>
          <p:cNvSpPr txBox="1"/>
          <p:nvPr/>
        </p:nvSpPr>
        <p:spPr>
          <a:xfrm>
            <a:off x="5783338" y="4730987"/>
            <a:ext cx="959247" cy="207749"/>
          </a:xfrm>
          <a:prstGeom prst="rect">
            <a:avLst/>
          </a:prstGeom>
          <a:noFill/>
        </p:spPr>
        <p:txBody>
          <a:bodyPr wrap="square">
            <a:spAutoFit/>
          </a:bodyPr>
          <a:lstStyle/>
          <a:p>
            <a:pPr algn="ctr" defTabSz="685800">
              <a:buClrTx/>
            </a:pPr>
            <a:r>
              <a:rPr lang="en-US" sz="750" kern="1200" dirty="0">
                <a:solidFill>
                  <a:prstClr val="black"/>
                </a:solidFill>
                <a:ea typeface="+mn-ea"/>
                <a:cs typeface="+mn-cs"/>
                <a:hlinkClick r:id="rId18"/>
              </a:rPr>
              <a:t>Forbes</a:t>
            </a:r>
            <a:r>
              <a:rPr lang="en-AS" sz="750" kern="1200" baseline="30000" dirty="0">
                <a:solidFill>
                  <a:prstClr val="black"/>
                </a:solidFill>
                <a:ea typeface="+mn-ea"/>
                <a:cs typeface="+mn-cs"/>
              </a:rPr>
              <a:t>6</a:t>
            </a:r>
            <a:r>
              <a:rPr lang="en-US" sz="750" kern="1200" dirty="0">
                <a:solidFill>
                  <a:prstClr val="black"/>
                </a:solidFill>
                <a:ea typeface="+mn-ea"/>
                <a:cs typeface="+mn-cs"/>
              </a:rPr>
              <a:t> </a:t>
            </a:r>
            <a:endParaRPr lang="en-AS" sz="750" kern="1200" dirty="0">
              <a:solidFill>
                <a:prstClr val="black"/>
              </a:solidFill>
              <a:ea typeface="+mn-ea"/>
              <a:cs typeface="+mn-cs"/>
            </a:endParaRPr>
          </a:p>
        </p:txBody>
      </p:sp>
      <p:cxnSp>
        <p:nvCxnSpPr>
          <p:cNvPr id="43" name="Straight Connector 42">
            <a:extLst>
              <a:ext uri="{FF2B5EF4-FFF2-40B4-BE49-F238E27FC236}">
                <a16:creationId xmlns:a16="http://schemas.microsoft.com/office/drawing/2014/main" id="{5B65940C-A8E1-4791-9C77-ED95CC69E22A}"/>
              </a:ext>
            </a:extLst>
          </p:cNvPr>
          <p:cNvCxnSpPr>
            <a:cxnSpLocks/>
          </p:cNvCxnSpPr>
          <p:nvPr/>
        </p:nvCxnSpPr>
        <p:spPr>
          <a:xfrm>
            <a:off x="3723153" y="2853158"/>
            <a:ext cx="0" cy="1986045"/>
          </a:xfrm>
          <a:prstGeom prst="line">
            <a:avLst/>
          </a:prstGeom>
          <a:ln>
            <a:solidFill>
              <a:schemeClr val="bg2">
                <a:lumMod val="9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14079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386CBF-F78C-4727-A55C-C4EFBCFC8ED4}"/>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3</a:t>
            </a:fld>
            <a:endParaRPr lang="ru-RU" kern="1200" dirty="0">
              <a:solidFill>
                <a:prstClr val="white"/>
              </a:solidFill>
              <a:ea typeface="+mn-ea"/>
              <a:cs typeface="+mn-cs"/>
            </a:endParaRPr>
          </a:p>
        </p:txBody>
      </p:sp>
      <p:sp>
        <p:nvSpPr>
          <p:cNvPr id="3" name="Title 2">
            <a:extLst>
              <a:ext uri="{FF2B5EF4-FFF2-40B4-BE49-F238E27FC236}">
                <a16:creationId xmlns:a16="http://schemas.microsoft.com/office/drawing/2014/main" id="{DFF69ACA-E264-4089-81B1-12282F6B62D2}"/>
              </a:ext>
            </a:extLst>
          </p:cNvPr>
          <p:cNvSpPr>
            <a:spLocks noGrp="1"/>
          </p:cNvSpPr>
          <p:nvPr>
            <p:ph type="title"/>
          </p:nvPr>
        </p:nvSpPr>
        <p:spPr/>
        <p:txBody>
          <a:bodyPr/>
          <a:lstStyle/>
          <a:p>
            <a:r>
              <a:rPr lang="en-IN" dirty="0"/>
              <a:t>Mapping User Interests</a:t>
            </a:r>
            <a:endParaRPr lang="en-US" dirty="0"/>
          </a:p>
        </p:txBody>
      </p:sp>
      <p:pic>
        <p:nvPicPr>
          <p:cNvPr id="5" name="Picture 4">
            <a:extLst>
              <a:ext uri="{FF2B5EF4-FFF2-40B4-BE49-F238E27FC236}">
                <a16:creationId xmlns:a16="http://schemas.microsoft.com/office/drawing/2014/main" id="{888ABF14-97C1-4244-8149-6E0306AD4ACD}"/>
              </a:ext>
            </a:extLst>
          </p:cNvPr>
          <p:cNvPicPr>
            <a:picLocks noChangeAspect="1"/>
          </p:cNvPicPr>
          <p:nvPr/>
        </p:nvPicPr>
        <p:blipFill rotWithShape="1">
          <a:blip r:embed="rId3">
            <a:extLst>
              <a:ext uri="{28A0092B-C50C-407E-A947-70E740481C1C}">
                <a14:useLocalDpi xmlns:a14="http://schemas.microsoft.com/office/drawing/2010/main" val="0"/>
              </a:ext>
            </a:extLst>
          </a:blip>
          <a:srcRect b="3391"/>
          <a:stretch/>
        </p:blipFill>
        <p:spPr>
          <a:xfrm>
            <a:off x="5955763" y="1413630"/>
            <a:ext cx="2049709" cy="3319882"/>
          </a:xfrm>
          <a:prstGeom prst="rect">
            <a:avLst/>
          </a:prstGeom>
        </p:spPr>
      </p:pic>
      <p:pic>
        <p:nvPicPr>
          <p:cNvPr id="19" name="Picture 18">
            <a:extLst>
              <a:ext uri="{FF2B5EF4-FFF2-40B4-BE49-F238E27FC236}">
                <a16:creationId xmlns:a16="http://schemas.microsoft.com/office/drawing/2014/main" id="{A3FD617A-8B0B-4EE0-ACD3-9AF14886F42C}"/>
              </a:ext>
            </a:extLst>
          </p:cNvPr>
          <p:cNvPicPr>
            <a:picLocks noChangeAspect="1"/>
          </p:cNvPicPr>
          <p:nvPr/>
        </p:nvPicPr>
        <p:blipFill rotWithShape="1">
          <a:blip r:embed="rId4">
            <a:extLst>
              <a:ext uri="{28A0092B-C50C-407E-A947-70E740481C1C}">
                <a14:useLocalDpi xmlns:a14="http://schemas.microsoft.com/office/drawing/2010/main" val="0"/>
              </a:ext>
            </a:extLst>
          </a:blip>
          <a:srcRect b="3391"/>
          <a:stretch/>
        </p:blipFill>
        <p:spPr>
          <a:xfrm>
            <a:off x="799817" y="1413631"/>
            <a:ext cx="2049709" cy="3319881"/>
          </a:xfrm>
          <a:prstGeom prst="rect">
            <a:avLst/>
          </a:prstGeom>
        </p:spPr>
      </p:pic>
      <p:sp>
        <p:nvSpPr>
          <p:cNvPr id="4" name="TextBox 3">
            <a:extLst>
              <a:ext uri="{FF2B5EF4-FFF2-40B4-BE49-F238E27FC236}">
                <a16:creationId xmlns:a16="http://schemas.microsoft.com/office/drawing/2014/main" id="{7BA8A34A-C627-4E71-A0FF-95EA2168A722}"/>
              </a:ext>
            </a:extLst>
          </p:cNvPr>
          <p:cNvSpPr txBox="1"/>
          <p:nvPr/>
        </p:nvSpPr>
        <p:spPr>
          <a:xfrm>
            <a:off x="960721" y="4611888"/>
            <a:ext cx="1297056" cy="253916"/>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Home</a:t>
            </a:r>
          </a:p>
        </p:txBody>
      </p:sp>
      <p:sp>
        <p:nvSpPr>
          <p:cNvPr id="8" name="TextBox 7">
            <a:extLst>
              <a:ext uri="{FF2B5EF4-FFF2-40B4-BE49-F238E27FC236}">
                <a16:creationId xmlns:a16="http://schemas.microsoft.com/office/drawing/2014/main" id="{1C16C970-F407-4A46-9858-82AB56E49684}"/>
              </a:ext>
            </a:extLst>
          </p:cNvPr>
          <p:cNvSpPr txBox="1"/>
          <p:nvPr/>
        </p:nvSpPr>
        <p:spPr>
          <a:xfrm>
            <a:off x="3530509" y="4617485"/>
            <a:ext cx="1743981" cy="415498"/>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Explore an area of interest</a:t>
            </a:r>
          </a:p>
        </p:txBody>
      </p:sp>
      <p:sp>
        <p:nvSpPr>
          <p:cNvPr id="9" name="TextBox 8">
            <a:extLst>
              <a:ext uri="{FF2B5EF4-FFF2-40B4-BE49-F238E27FC236}">
                <a16:creationId xmlns:a16="http://schemas.microsoft.com/office/drawing/2014/main" id="{57A78F96-58F8-4C26-8CBB-9F936BDDD508}"/>
              </a:ext>
            </a:extLst>
          </p:cNvPr>
          <p:cNvSpPr txBox="1"/>
          <p:nvPr/>
        </p:nvSpPr>
        <p:spPr>
          <a:xfrm>
            <a:off x="6070278" y="4611887"/>
            <a:ext cx="1562975" cy="253916"/>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Build your profile</a:t>
            </a:r>
          </a:p>
        </p:txBody>
      </p:sp>
      <p:pic>
        <p:nvPicPr>
          <p:cNvPr id="11" name="Picture 10">
            <a:extLst>
              <a:ext uri="{FF2B5EF4-FFF2-40B4-BE49-F238E27FC236}">
                <a16:creationId xmlns:a16="http://schemas.microsoft.com/office/drawing/2014/main" id="{87909DFB-3B5C-4716-BE2A-1862EC026F80}"/>
              </a:ext>
            </a:extLst>
          </p:cNvPr>
          <p:cNvPicPr>
            <a:picLocks/>
          </p:cNvPicPr>
          <p:nvPr/>
        </p:nvPicPr>
        <p:blipFill rotWithShape="1">
          <a:blip r:embed="rId5">
            <a:extLst>
              <a:ext uri="{28A0092B-C50C-407E-A947-70E740481C1C}">
                <a14:useLocalDpi xmlns:a14="http://schemas.microsoft.com/office/drawing/2010/main" val="0"/>
              </a:ext>
            </a:extLst>
          </a:blip>
          <a:srcRect b="3514"/>
          <a:stretch/>
        </p:blipFill>
        <p:spPr>
          <a:xfrm>
            <a:off x="3530509" y="1413629"/>
            <a:ext cx="2050542" cy="3319272"/>
          </a:xfrm>
          <a:prstGeom prst="rect">
            <a:avLst/>
          </a:prstGeom>
        </p:spPr>
      </p:pic>
    </p:spTree>
    <p:extLst>
      <p:ext uri="{BB962C8B-B14F-4D97-AF65-F5344CB8AC3E}">
        <p14:creationId xmlns:p14="http://schemas.microsoft.com/office/powerpoint/2010/main" val="29904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C41400-0A2A-4F8F-86A7-0C32FF5089E8}"/>
              </a:ext>
            </a:extLst>
          </p:cNvPr>
          <p:cNvPicPr>
            <a:picLocks/>
          </p:cNvPicPr>
          <p:nvPr/>
        </p:nvPicPr>
        <p:blipFill rotWithShape="1">
          <a:blip r:embed="rId3">
            <a:extLst>
              <a:ext uri="{28A0092B-C50C-407E-A947-70E740481C1C}">
                <a14:useLocalDpi xmlns:a14="http://schemas.microsoft.com/office/drawing/2010/main" val="0"/>
              </a:ext>
            </a:extLst>
          </a:blip>
          <a:srcRect b="3514"/>
          <a:stretch/>
        </p:blipFill>
        <p:spPr>
          <a:xfrm>
            <a:off x="799816" y="1413629"/>
            <a:ext cx="2050542" cy="3319272"/>
          </a:xfrm>
          <a:prstGeom prst="rect">
            <a:avLst/>
          </a:prstGeom>
        </p:spPr>
      </p:pic>
      <p:sp>
        <p:nvSpPr>
          <p:cNvPr id="2" name="Slide Number Placeholder 1">
            <a:extLst>
              <a:ext uri="{FF2B5EF4-FFF2-40B4-BE49-F238E27FC236}">
                <a16:creationId xmlns:a16="http://schemas.microsoft.com/office/drawing/2014/main" id="{3A386CBF-F78C-4727-A55C-C4EFBCFC8ED4}"/>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4</a:t>
            </a:fld>
            <a:endParaRPr lang="ru-RU" kern="1200" dirty="0">
              <a:solidFill>
                <a:prstClr val="white"/>
              </a:solidFill>
              <a:ea typeface="+mn-ea"/>
              <a:cs typeface="+mn-cs"/>
            </a:endParaRPr>
          </a:p>
        </p:txBody>
      </p:sp>
      <p:sp>
        <p:nvSpPr>
          <p:cNvPr id="3" name="Title 2">
            <a:extLst>
              <a:ext uri="{FF2B5EF4-FFF2-40B4-BE49-F238E27FC236}">
                <a16:creationId xmlns:a16="http://schemas.microsoft.com/office/drawing/2014/main" id="{DFF69ACA-E264-4089-81B1-12282F6B62D2}"/>
              </a:ext>
            </a:extLst>
          </p:cNvPr>
          <p:cNvSpPr>
            <a:spLocks noGrp="1"/>
          </p:cNvSpPr>
          <p:nvPr>
            <p:ph type="title"/>
          </p:nvPr>
        </p:nvSpPr>
        <p:spPr/>
        <p:txBody>
          <a:bodyPr>
            <a:normAutofit/>
          </a:bodyPr>
          <a:lstStyle/>
          <a:p>
            <a:r>
              <a:rPr lang="en-IN" dirty="0"/>
              <a:t>Make a nearby connection</a:t>
            </a:r>
            <a:endParaRPr lang="en-US" dirty="0"/>
          </a:p>
        </p:txBody>
      </p:sp>
      <p:pic>
        <p:nvPicPr>
          <p:cNvPr id="8" name="Picture 7">
            <a:extLst>
              <a:ext uri="{FF2B5EF4-FFF2-40B4-BE49-F238E27FC236}">
                <a16:creationId xmlns:a16="http://schemas.microsoft.com/office/drawing/2014/main" id="{4F5A82CE-55F7-4A20-B0DC-3DAFABE8972A}"/>
              </a:ext>
            </a:extLst>
          </p:cNvPr>
          <p:cNvPicPr>
            <a:picLocks/>
          </p:cNvPicPr>
          <p:nvPr/>
        </p:nvPicPr>
        <p:blipFill rotWithShape="1">
          <a:blip r:embed="rId4">
            <a:extLst>
              <a:ext uri="{28A0092B-C50C-407E-A947-70E740481C1C}">
                <a14:useLocalDpi xmlns:a14="http://schemas.microsoft.com/office/drawing/2010/main" val="0"/>
              </a:ext>
            </a:extLst>
          </a:blip>
          <a:srcRect b="3514"/>
          <a:stretch/>
        </p:blipFill>
        <p:spPr>
          <a:xfrm>
            <a:off x="5955762" y="1413628"/>
            <a:ext cx="2050542" cy="3319272"/>
          </a:xfrm>
          <a:prstGeom prst="rect">
            <a:avLst/>
          </a:prstGeom>
        </p:spPr>
      </p:pic>
      <p:sp>
        <p:nvSpPr>
          <p:cNvPr id="9" name="TextBox 8">
            <a:extLst>
              <a:ext uri="{FF2B5EF4-FFF2-40B4-BE49-F238E27FC236}">
                <a16:creationId xmlns:a16="http://schemas.microsoft.com/office/drawing/2014/main" id="{3E8F01D8-733D-4CA4-9C21-636199DA87BA}"/>
              </a:ext>
            </a:extLst>
          </p:cNvPr>
          <p:cNvSpPr txBox="1"/>
          <p:nvPr/>
        </p:nvSpPr>
        <p:spPr>
          <a:xfrm>
            <a:off x="960721" y="4611888"/>
            <a:ext cx="1370514" cy="415498"/>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Locate an interest match around you</a:t>
            </a:r>
          </a:p>
        </p:txBody>
      </p:sp>
      <p:sp>
        <p:nvSpPr>
          <p:cNvPr id="10" name="TextBox 9">
            <a:extLst>
              <a:ext uri="{FF2B5EF4-FFF2-40B4-BE49-F238E27FC236}">
                <a16:creationId xmlns:a16="http://schemas.microsoft.com/office/drawing/2014/main" id="{E58305C7-1BE7-47C4-8B7E-136C628B600F}"/>
              </a:ext>
            </a:extLst>
          </p:cNvPr>
          <p:cNvSpPr txBox="1"/>
          <p:nvPr/>
        </p:nvSpPr>
        <p:spPr>
          <a:xfrm>
            <a:off x="3667540" y="4611887"/>
            <a:ext cx="1445012" cy="415498"/>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Explore users with similar interest</a:t>
            </a:r>
          </a:p>
        </p:txBody>
      </p:sp>
      <p:sp>
        <p:nvSpPr>
          <p:cNvPr id="13" name="TextBox 12">
            <a:extLst>
              <a:ext uri="{FF2B5EF4-FFF2-40B4-BE49-F238E27FC236}">
                <a16:creationId xmlns:a16="http://schemas.microsoft.com/office/drawing/2014/main" id="{C7A26F04-4D3E-49BF-BE07-405A7EF15CEF}"/>
              </a:ext>
            </a:extLst>
          </p:cNvPr>
          <p:cNvSpPr txBox="1"/>
          <p:nvPr/>
        </p:nvSpPr>
        <p:spPr>
          <a:xfrm>
            <a:off x="6070278" y="4611887"/>
            <a:ext cx="1562975" cy="415498"/>
          </a:xfrm>
          <a:prstGeom prst="rect">
            <a:avLst/>
          </a:prstGeom>
          <a:noFill/>
        </p:spPr>
        <p:txBody>
          <a:bodyPr wrap="square" rtlCol="0">
            <a:spAutoFit/>
          </a:bodyPr>
          <a:lstStyle/>
          <a:p>
            <a:pPr algn="ctr" defTabSz="685800">
              <a:buClrTx/>
            </a:pPr>
            <a:r>
              <a:rPr lang="en-IN" sz="1050" i="1" kern="1200" dirty="0">
                <a:solidFill>
                  <a:prstClr val="black"/>
                </a:solidFill>
                <a:ea typeface="+mn-ea"/>
                <a:cs typeface="+mn-cs"/>
              </a:rPr>
              <a:t>Chat and schedule a meetup</a:t>
            </a:r>
          </a:p>
        </p:txBody>
      </p:sp>
      <p:pic>
        <p:nvPicPr>
          <p:cNvPr id="15" name="Picture 14">
            <a:extLst>
              <a:ext uri="{FF2B5EF4-FFF2-40B4-BE49-F238E27FC236}">
                <a16:creationId xmlns:a16="http://schemas.microsoft.com/office/drawing/2014/main" id="{35A87C5C-0546-4E3E-9F96-306267ABCB8D}"/>
              </a:ext>
            </a:extLst>
          </p:cNvPr>
          <p:cNvPicPr>
            <a:picLocks noChangeAspect="1"/>
          </p:cNvPicPr>
          <p:nvPr/>
        </p:nvPicPr>
        <p:blipFill rotWithShape="1">
          <a:blip r:embed="rId5">
            <a:extLst>
              <a:ext uri="{28A0092B-C50C-407E-A947-70E740481C1C}">
                <a14:useLocalDpi xmlns:a14="http://schemas.microsoft.com/office/drawing/2010/main" val="0"/>
              </a:ext>
            </a:extLst>
          </a:blip>
          <a:srcRect b="3391"/>
          <a:stretch/>
        </p:blipFill>
        <p:spPr>
          <a:xfrm>
            <a:off x="3530510" y="1413631"/>
            <a:ext cx="2049709" cy="3319881"/>
          </a:xfrm>
          <a:prstGeom prst="rect">
            <a:avLst/>
          </a:prstGeom>
        </p:spPr>
      </p:pic>
    </p:spTree>
    <p:extLst>
      <p:ext uri="{BB962C8B-B14F-4D97-AF65-F5344CB8AC3E}">
        <p14:creationId xmlns:p14="http://schemas.microsoft.com/office/powerpoint/2010/main" val="247211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28347C7-4D43-481A-BCC8-7D4CA9DEB2E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0" t="34627" r="70" b="31443"/>
          <a:stretch/>
        </p:blipFill>
        <p:spPr>
          <a:xfrm>
            <a:off x="684310" y="1779955"/>
            <a:ext cx="8453738" cy="1912185"/>
          </a:xfrm>
        </p:spPr>
      </p:pic>
      <p:sp>
        <p:nvSpPr>
          <p:cNvPr id="3" name="Title 2">
            <a:extLst>
              <a:ext uri="{FF2B5EF4-FFF2-40B4-BE49-F238E27FC236}">
                <a16:creationId xmlns:a16="http://schemas.microsoft.com/office/drawing/2014/main" id="{A2F87540-BCC2-4194-8E85-71CF00BBAEC0}"/>
              </a:ext>
            </a:extLst>
          </p:cNvPr>
          <p:cNvSpPr>
            <a:spLocks noGrp="1"/>
          </p:cNvSpPr>
          <p:nvPr>
            <p:ph type="ctrTitle"/>
          </p:nvPr>
        </p:nvSpPr>
        <p:spPr/>
        <p:txBody>
          <a:bodyPr>
            <a:normAutofit fontScale="90000"/>
          </a:bodyPr>
          <a:lstStyle/>
          <a:p>
            <a:r>
              <a:rPr lang="en-IN" dirty="0"/>
              <a:t>Join the mission</a:t>
            </a:r>
          </a:p>
        </p:txBody>
      </p:sp>
      <p:sp>
        <p:nvSpPr>
          <p:cNvPr id="5" name="Footer Placeholder 4">
            <a:extLst>
              <a:ext uri="{FF2B5EF4-FFF2-40B4-BE49-F238E27FC236}">
                <a16:creationId xmlns:a16="http://schemas.microsoft.com/office/drawing/2014/main" id="{044EA55F-7CC6-42EB-B98A-3E479A4DB77C}"/>
              </a:ext>
            </a:extLst>
          </p:cNvPr>
          <p:cNvSpPr>
            <a:spLocks noGrp="1"/>
          </p:cNvSpPr>
          <p:nvPr>
            <p:ph type="ftr" sz="quarter" idx="11"/>
          </p:nvPr>
        </p:nvSpPr>
        <p:spPr>
          <a:xfrm>
            <a:off x="609218" y="4361515"/>
            <a:ext cx="2856261" cy="273844"/>
          </a:xfrm>
        </p:spPr>
        <p:txBody>
          <a:bodyPr/>
          <a:lstStyle/>
          <a:p>
            <a:pPr defTabSz="685800">
              <a:buClrTx/>
            </a:pPr>
            <a:r>
              <a:rPr lang="en-US" kern="1200" dirty="0">
                <a:solidFill>
                  <a:srgbClr val="1CADE4"/>
                </a:solidFill>
                <a:ea typeface="+mn-ea"/>
                <a:cs typeface="+mn-cs"/>
              </a:rPr>
              <a:t>Peeko – Unlocking the wisdom of crowds</a:t>
            </a:r>
          </a:p>
        </p:txBody>
      </p:sp>
      <p:sp>
        <p:nvSpPr>
          <p:cNvPr id="6" name="Slide Number Placeholder 5">
            <a:extLst>
              <a:ext uri="{FF2B5EF4-FFF2-40B4-BE49-F238E27FC236}">
                <a16:creationId xmlns:a16="http://schemas.microsoft.com/office/drawing/2014/main" id="{687E327D-CCFF-4B05-A5A5-D66A407906AC}"/>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5</a:t>
            </a:fld>
            <a:endParaRPr lang="ru-RU" kern="1200" dirty="0">
              <a:solidFill>
                <a:prstClr val="white"/>
              </a:solidFill>
              <a:ea typeface="+mn-ea"/>
              <a:cs typeface="+mn-cs"/>
            </a:endParaRPr>
          </a:p>
        </p:txBody>
      </p:sp>
      <p:sp>
        <p:nvSpPr>
          <p:cNvPr id="15" name="Subtitle 3">
            <a:extLst>
              <a:ext uri="{FF2B5EF4-FFF2-40B4-BE49-F238E27FC236}">
                <a16:creationId xmlns:a16="http://schemas.microsoft.com/office/drawing/2014/main" id="{567C6F56-D8DE-4BEE-9829-A38A1C62FA8D}"/>
              </a:ext>
            </a:extLst>
          </p:cNvPr>
          <p:cNvSpPr>
            <a:spLocks noGrp="1"/>
          </p:cNvSpPr>
          <p:nvPr>
            <p:ph type="subTitle" idx="1"/>
          </p:nvPr>
        </p:nvSpPr>
        <p:spPr>
          <a:xfrm>
            <a:off x="609218" y="1358276"/>
            <a:ext cx="5523876" cy="372167"/>
          </a:xfrm>
        </p:spPr>
        <p:txBody>
          <a:bodyPr>
            <a:normAutofit/>
          </a:bodyPr>
          <a:lstStyle/>
          <a:p>
            <a:r>
              <a:rPr lang="en-US" sz="1050" b="0" dirty="0">
                <a:solidFill>
                  <a:schemeClr val="tx1"/>
                </a:solidFill>
              </a:rPr>
              <a:t>Building real-world knowledge communities</a:t>
            </a:r>
            <a:r>
              <a:rPr lang="en-IN" sz="1050" b="0" dirty="0">
                <a:solidFill>
                  <a:schemeClr val="tx1"/>
                </a:solidFill>
              </a:rPr>
              <a:t> by personalizing </a:t>
            </a:r>
            <a:r>
              <a:rPr lang="en-IN" sz="1050" b="0" i="1" dirty="0">
                <a:solidFill>
                  <a:schemeClr val="tx1"/>
                </a:solidFill>
              </a:rPr>
              <a:t>everyday</a:t>
            </a:r>
            <a:r>
              <a:rPr lang="en-IN" sz="1050" b="0" dirty="0">
                <a:solidFill>
                  <a:schemeClr val="tx1"/>
                </a:solidFill>
              </a:rPr>
              <a:t> </a:t>
            </a:r>
            <a:r>
              <a:rPr lang="en-IN" sz="1050" b="0" i="1" dirty="0">
                <a:solidFill>
                  <a:schemeClr val="tx1"/>
                </a:solidFill>
              </a:rPr>
              <a:t>conversations</a:t>
            </a:r>
            <a:endParaRPr lang="en-IN" sz="1800" b="0" dirty="0">
              <a:solidFill>
                <a:schemeClr val="tx1"/>
              </a:solidFill>
            </a:endParaRPr>
          </a:p>
        </p:txBody>
      </p:sp>
    </p:spTree>
    <p:extLst>
      <p:ext uri="{BB962C8B-B14F-4D97-AF65-F5344CB8AC3E}">
        <p14:creationId xmlns:p14="http://schemas.microsoft.com/office/powerpoint/2010/main" val="325991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AD9AF1-50C3-43F2-A152-5CDFE0844FB7}"/>
              </a:ext>
            </a:extLst>
          </p:cNvPr>
          <p:cNvSpPr>
            <a:spLocks noGrp="1"/>
          </p:cNvSpPr>
          <p:nvPr>
            <p:ph type="sldNum" sz="quarter" idx="12"/>
          </p:nvPr>
        </p:nvSpPr>
        <p:spPr/>
        <p:txBody>
          <a:bodyPr/>
          <a:lstStyle/>
          <a:p>
            <a:pPr defTabSz="685800">
              <a:buClrTx/>
            </a:pPr>
            <a:fld id="{D495E168-DA5E-4888-8D8A-92B118324C14}" type="slidenum">
              <a:rPr lang="ru-RU" kern="1200">
                <a:solidFill>
                  <a:prstClr val="white"/>
                </a:solidFill>
                <a:ea typeface="+mn-ea"/>
                <a:cs typeface="+mn-cs"/>
              </a:rPr>
              <a:pPr defTabSz="685800">
                <a:buClrTx/>
              </a:pPr>
              <a:t>6</a:t>
            </a:fld>
            <a:endParaRPr lang="ru-RU" kern="1200" dirty="0">
              <a:solidFill>
                <a:prstClr val="white"/>
              </a:solidFill>
              <a:ea typeface="+mn-ea"/>
              <a:cs typeface="+mn-cs"/>
            </a:endParaRPr>
          </a:p>
        </p:txBody>
      </p:sp>
      <p:sp>
        <p:nvSpPr>
          <p:cNvPr id="6" name="Title 5">
            <a:extLst>
              <a:ext uri="{FF2B5EF4-FFF2-40B4-BE49-F238E27FC236}">
                <a16:creationId xmlns:a16="http://schemas.microsoft.com/office/drawing/2014/main" id="{5E7E03D2-CB54-429B-A897-AD28722096D4}"/>
              </a:ext>
            </a:extLst>
          </p:cNvPr>
          <p:cNvSpPr>
            <a:spLocks noGrp="1"/>
          </p:cNvSpPr>
          <p:nvPr>
            <p:ph type="title"/>
          </p:nvPr>
        </p:nvSpPr>
        <p:spPr/>
        <p:txBody>
          <a:bodyPr>
            <a:normAutofit fontScale="90000"/>
          </a:bodyPr>
          <a:lstStyle/>
          <a:p>
            <a:r>
              <a:rPr lang="en-IN" dirty="0"/>
              <a:t>Why are conversations not happening?</a:t>
            </a:r>
            <a:endParaRPr lang="en-US" dirty="0"/>
          </a:p>
        </p:txBody>
      </p:sp>
      <p:sp>
        <p:nvSpPr>
          <p:cNvPr id="8" name="TextBox 7">
            <a:extLst>
              <a:ext uri="{FF2B5EF4-FFF2-40B4-BE49-F238E27FC236}">
                <a16:creationId xmlns:a16="http://schemas.microsoft.com/office/drawing/2014/main" id="{F70214B2-2782-4298-AD5D-18819F799CA9}"/>
              </a:ext>
            </a:extLst>
          </p:cNvPr>
          <p:cNvSpPr txBox="1"/>
          <p:nvPr/>
        </p:nvSpPr>
        <p:spPr>
          <a:xfrm>
            <a:off x="6742585" y="4859767"/>
            <a:ext cx="2223762" cy="219291"/>
          </a:xfrm>
          <a:prstGeom prst="rect">
            <a:avLst/>
          </a:prstGeom>
          <a:noFill/>
        </p:spPr>
        <p:txBody>
          <a:bodyPr wrap="square" rtlCol="0">
            <a:spAutoFit/>
          </a:bodyPr>
          <a:lstStyle/>
          <a:p>
            <a:pPr algn="ctr" defTabSz="685800">
              <a:buClrTx/>
            </a:pPr>
            <a:r>
              <a:rPr lang="en-AS" sz="825" i="1" kern="1200" dirty="0">
                <a:solidFill>
                  <a:prstClr val="black"/>
                </a:solidFill>
                <a:ea typeface="+mn-ea"/>
                <a:cs typeface="+mn-cs"/>
              </a:rPr>
              <a:t>Sources available in Appendix</a:t>
            </a:r>
            <a:endParaRPr lang="en-US" sz="900" i="1" kern="1200" dirty="0">
              <a:solidFill>
                <a:prstClr val="black"/>
              </a:solidFill>
              <a:ea typeface="+mn-ea"/>
              <a:cs typeface="+mn-cs"/>
            </a:endParaRPr>
          </a:p>
        </p:txBody>
      </p:sp>
      <p:sp>
        <p:nvSpPr>
          <p:cNvPr id="10" name="TextBox 9">
            <a:extLst>
              <a:ext uri="{FF2B5EF4-FFF2-40B4-BE49-F238E27FC236}">
                <a16:creationId xmlns:a16="http://schemas.microsoft.com/office/drawing/2014/main" id="{1A6D422C-DFBB-47B3-A5FE-F9174FF8ED69}"/>
              </a:ext>
            </a:extLst>
          </p:cNvPr>
          <p:cNvSpPr txBox="1"/>
          <p:nvPr/>
        </p:nvSpPr>
        <p:spPr>
          <a:xfrm>
            <a:off x="777205" y="1651989"/>
            <a:ext cx="8189142" cy="1477328"/>
          </a:xfrm>
          <a:prstGeom prst="rect">
            <a:avLst/>
          </a:prstGeom>
          <a:noFill/>
        </p:spPr>
        <p:txBody>
          <a:bodyPr wrap="square" rtlCol="0">
            <a:spAutoFit/>
          </a:bodyPr>
          <a:lstStyle/>
          <a:p>
            <a:pPr marL="342900" indent="-342900">
              <a:buFont typeface="+mj-lt"/>
              <a:buAutoNum type="arabicPeriod"/>
            </a:pPr>
            <a:r>
              <a:rPr lang="en-IN" sz="1800" i="1" dirty="0"/>
              <a:t>Do you find it easy to begin conversations with everyone in-person?</a:t>
            </a:r>
            <a:br>
              <a:rPr lang="en-IN" sz="1800" i="1" dirty="0"/>
            </a:br>
            <a:endParaRPr lang="en-IN" sz="1800" i="1" dirty="0"/>
          </a:p>
          <a:p>
            <a:pPr marL="342900" indent="-342900">
              <a:buFont typeface="+mj-lt"/>
              <a:buAutoNum type="arabicPeriod"/>
            </a:pPr>
            <a:r>
              <a:rPr lang="en-IN" sz="1800" i="1" dirty="0"/>
              <a:t>Do you think physical interactions are replaceable?</a:t>
            </a:r>
            <a:br>
              <a:rPr lang="en-IN" sz="1800" i="1" dirty="0"/>
            </a:br>
            <a:endParaRPr lang="en-IN" sz="1800" i="1" dirty="0"/>
          </a:p>
          <a:p>
            <a:pPr marL="342900" indent="-342900">
              <a:buFont typeface="+mj-lt"/>
              <a:buAutoNum type="arabicPeriod"/>
            </a:pPr>
            <a:r>
              <a:rPr lang="en-IN" sz="1800" i="1" dirty="0"/>
              <a:t>Do you know the interest areas of potentially everyone you meet?</a:t>
            </a:r>
          </a:p>
        </p:txBody>
      </p:sp>
      <p:sp>
        <p:nvSpPr>
          <p:cNvPr id="2" name="TextBox 1">
            <a:extLst>
              <a:ext uri="{FF2B5EF4-FFF2-40B4-BE49-F238E27FC236}">
                <a16:creationId xmlns:a16="http://schemas.microsoft.com/office/drawing/2014/main" id="{4D19282B-E666-45AC-BB5A-6EC7881498CB}"/>
              </a:ext>
            </a:extLst>
          </p:cNvPr>
          <p:cNvSpPr txBox="1"/>
          <p:nvPr/>
        </p:nvSpPr>
        <p:spPr>
          <a:xfrm>
            <a:off x="1011290" y="3352625"/>
            <a:ext cx="7504060" cy="307777"/>
          </a:xfrm>
          <a:prstGeom prst="rect">
            <a:avLst/>
          </a:prstGeom>
          <a:noFill/>
        </p:spPr>
        <p:txBody>
          <a:bodyPr wrap="square" rtlCol="0">
            <a:spAutoFit/>
          </a:bodyPr>
          <a:lstStyle/>
          <a:p>
            <a:r>
              <a:rPr lang="en-US" b="1" dirty="0">
                <a:solidFill>
                  <a:srgbClr val="C00000"/>
                </a:solidFill>
              </a:rPr>
              <a:t>If your response is NO for any of the above questions, then you are the customer!</a:t>
            </a:r>
          </a:p>
        </p:txBody>
      </p:sp>
    </p:spTree>
    <p:extLst>
      <p:ext uri="{BB962C8B-B14F-4D97-AF65-F5344CB8AC3E}">
        <p14:creationId xmlns:p14="http://schemas.microsoft.com/office/powerpoint/2010/main" val="364030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4875</TotalTime>
  <Words>751</Words>
  <Application>Microsoft Office PowerPoint</Application>
  <PresentationFormat>On-screen Show (16:9)</PresentationFormat>
  <Paragraphs>70</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Century Gothic</vt:lpstr>
      <vt:lpstr>Miller Text</vt:lpstr>
      <vt:lpstr>Calibri</vt:lpstr>
      <vt:lpstr>1_Office Theme</vt:lpstr>
      <vt:lpstr>PowerPoint Presentation</vt:lpstr>
      <vt:lpstr>Problem</vt:lpstr>
      <vt:lpstr>Mapping User Interests</vt:lpstr>
      <vt:lpstr>Make a nearby connection</vt:lpstr>
      <vt:lpstr>Join the mission</vt:lpstr>
      <vt:lpstr>Why are conversations not happening?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CHIRAG HURIA</dc:creator>
  <cp:lastModifiedBy>CHIRAG HURIA</cp:lastModifiedBy>
  <cp:revision>34</cp:revision>
  <dcterms:modified xsi:type="dcterms:W3CDTF">2022-02-25T01:37:37Z</dcterms:modified>
</cp:coreProperties>
</file>